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2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EAPN</a:t>
            </a:r>
            <a:endParaRPr/>
          </a:p>
          <a:p>
            <a:pPr marL="0" lvl="0" indent="0">
              <a:spcBef>
                <a:spcPts val="0"/>
              </a:spcBef>
              <a:spcAft>
                <a:spcPts val="0"/>
              </a:spcAft>
              <a:buClr>
                <a:schemeClr val="dk1"/>
              </a:buClr>
              <a:buSzPts val="1100"/>
              <a:buFont typeface="Arial"/>
              <a:buNone/>
            </a:pPr>
            <a:r>
              <a:rPr lang="en"/>
              <a:t> was ‘born’ from Commission conferences in 1989 and 1990. While EAPN does receive limited funding from other sources, a substantial proportion of its funding has always come from the Commission. This has significant implications including an identity clash from being so closely interlinked with the Commission, a threat to sustainability from current financial reliance on the Commission, and potentially influencing structures that may create unnecessary bureaucracy. </a:t>
            </a:r>
            <a:endParaRPr/>
          </a:p>
          <a:p>
            <a:pPr marL="0" lvl="0" indent="0">
              <a:spcBef>
                <a:spcPts val="0"/>
              </a:spcBef>
              <a:spcAft>
                <a:spcPts val="0"/>
              </a:spcAft>
              <a:buClr>
                <a:schemeClr val="dk1"/>
              </a:buClr>
              <a:buSzPts val="1100"/>
              <a:buFont typeface="Arial"/>
              <a:buNone/>
            </a:pPr>
            <a:r>
              <a:rPr lang="en"/>
              <a:t>The work programme of EAPN is dominated by responding to Commission processes, and while this has yielded some successes, these processes are technical, time consuming and often challenging to make relevant to national members let alone to people living in poverty. This level of engagement in Commission processes also creates an internal identity clash: EAPN identifies itself as an organisation championing the voices of people experiencing poverty, however, a substantial proportion of its work is not accessible to a lay audience.</a:t>
            </a:r>
            <a:endParaRPr/>
          </a:p>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a:p>
            <a:pPr marL="0" lvl="0" indent="0" rtl="0">
              <a:spcBef>
                <a:spcPts val="0"/>
              </a:spcBef>
              <a:spcAft>
                <a:spcPts val="0"/>
              </a:spcAft>
              <a:buNone/>
            </a:pPr>
            <a:r>
              <a:rPr lang="en"/>
              <a:t>The work programme of EAPN is dominated by responding to Commission processes, and while this has yielded some successes, these processes are technical, time consuming and often challenging to make relevant to national members let alone to people living in poverty. This level of engagement in Commission processes also creates an internal identity clash: EAPN identifies itself as an organisation championing the voices of people experiencing poverty, however, a substantial proportion of its work is not accessible to a lay audience.</a:t>
            </a:r>
            <a:endParaRPr/>
          </a:p>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Shape 2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b="1"/>
              <a:t>Strategic thinking process</a:t>
            </a:r>
            <a:endParaRPr b="1"/>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262425" y="110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a:t>Buy in for EAPN  vision and values</a:t>
            </a:r>
            <a:r>
              <a:rPr lang="en" sz="2400"/>
              <a:t>:</a:t>
            </a:r>
            <a:endParaRPr sz="2400"/>
          </a:p>
        </p:txBody>
      </p:sp>
      <p:sp>
        <p:nvSpPr>
          <p:cNvPr id="115" name="Shape 115"/>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i="1">
                <a:solidFill>
                  <a:srgbClr val="1155CC"/>
                </a:solidFill>
              </a:rPr>
              <a:t>In 25 years’ time EAPN should not exist because poverty and inequality no longer exist in Europe. EAPN should be the reference organisation in the meantime. EAPN should not restrict itself to Europe - we need to go worldwide, the SDGs should be achieved in 25 years, we need to make the whole world fair and sustainable.</a:t>
            </a:r>
            <a:endParaRPr i="1">
              <a:solidFill>
                <a:srgbClr val="1155CC"/>
              </a:solidFill>
            </a:endParaRPr>
          </a:p>
          <a:p>
            <a:pPr marL="0" lvl="0" indent="0" rtl="0">
              <a:spcBef>
                <a:spcPts val="0"/>
              </a:spcBef>
              <a:spcAft>
                <a:spcPts val="0"/>
              </a:spcAft>
              <a:buNone/>
            </a:pPr>
            <a:endParaRPr i="1">
              <a:solidFill>
                <a:srgbClr val="1155CC"/>
              </a:solidFill>
            </a:endParaRPr>
          </a:p>
          <a:p>
            <a:pPr marL="0" lvl="0" indent="0" rtl="0">
              <a:spcBef>
                <a:spcPts val="0"/>
              </a:spcBef>
              <a:spcAft>
                <a:spcPts val="0"/>
              </a:spcAft>
              <a:buNone/>
            </a:pPr>
            <a:r>
              <a:rPr lang="en" i="1">
                <a:solidFill>
                  <a:srgbClr val="1155CC"/>
                </a:solidFill>
              </a:rPr>
              <a:t>When we are thinking about our long term vision we need to acknowledged that climate change and digitisation alone will change things substantially. I would like to see EAPN become a stronger network, with more people directly connected to it, with more NGOs and more parts of civil society engaged with it.</a:t>
            </a:r>
            <a:endParaRPr i="1">
              <a:solidFill>
                <a:srgbClr val="1155CC"/>
              </a:solidFill>
            </a:endParaRPr>
          </a:p>
          <a:p>
            <a:pPr marL="0" lvl="0" indent="0" rtl="0">
              <a:spcBef>
                <a:spcPts val="0"/>
              </a:spcBef>
              <a:spcAft>
                <a:spcPts val="0"/>
              </a:spcAft>
              <a:buNone/>
            </a:pPr>
            <a:endParaRPr i="1">
              <a:solidFill>
                <a:srgbClr val="1155CC"/>
              </a:solidFill>
            </a:endParaRPr>
          </a:p>
          <a:p>
            <a:pPr marL="0" lvl="0" indent="0" rtl="0">
              <a:spcBef>
                <a:spcPts val="0"/>
              </a:spcBef>
              <a:spcAft>
                <a:spcPts val="0"/>
              </a:spcAft>
              <a:buNone/>
            </a:pPr>
            <a:r>
              <a:rPr lang="en" i="1">
                <a:solidFill>
                  <a:srgbClr val="1155CC"/>
                </a:solidFill>
              </a:rPr>
              <a:t>We should add a focus on equality and sustainability, to help connect the social and environmental fields, which could become increasingly intertwined over the next 25 years because of the impacts of climate change.</a:t>
            </a:r>
            <a:endParaRPr i="1">
              <a:solidFill>
                <a:srgbClr val="1155CC"/>
              </a:solidFill>
            </a:endParaRPr>
          </a:p>
          <a:p>
            <a:pPr marL="0" lvl="0" indent="0" rtl="0">
              <a:spcBef>
                <a:spcPts val="0"/>
              </a:spcBef>
              <a:spcAft>
                <a:spcPts val="0"/>
              </a:spcAft>
              <a:buNone/>
            </a:pPr>
            <a:endParaRPr i="1">
              <a:solidFill>
                <a:srgbClr val="38761D"/>
              </a:solidFill>
            </a:endParaRPr>
          </a:p>
          <a:p>
            <a:pPr marL="2286000" lvl="0" indent="457200"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a:t>Buy in for EAPN  vision and values</a:t>
            </a:r>
            <a:r>
              <a:rPr lang="en" sz="2400"/>
              <a:t>:</a:t>
            </a:r>
            <a:endParaRPr sz="2400"/>
          </a:p>
        </p:txBody>
      </p:sp>
      <p:sp>
        <p:nvSpPr>
          <p:cNvPr id="121" name="Shape 1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400" i="1">
              <a:solidFill>
                <a:srgbClr val="000000"/>
              </a:solidFill>
            </a:endParaRPr>
          </a:p>
          <a:p>
            <a:pPr marL="0" lvl="0" indent="0" algn="ctr" rtl="0">
              <a:spcBef>
                <a:spcPts val="0"/>
              </a:spcBef>
              <a:spcAft>
                <a:spcPts val="0"/>
              </a:spcAft>
              <a:buNone/>
            </a:pPr>
            <a:r>
              <a:rPr lang="en" i="1">
                <a:solidFill>
                  <a:srgbClr val="000000"/>
                </a:solidFill>
              </a:rPr>
              <a:t>A Social Europe free of poverty and social exclusion with access to economic, social and cultural rights for all</a:t>
            </a:r>
            <a:endParaRPr i="1">
              <a:solidFill>
                <a:srgbClr val="000000"/>
              </a:solidFill>
            </a:endParaRPr>
          </a:p>
          <a:p>
            <a:pPr marL="0" lvl="0" indent="0" algn="ctr" rtl="0">
              <a:spcBef>
                <a:spcPts val="0"/>
              </a:spcBef>
              <a:spcAft>
                <a:spcPts val="0"/>
              </a:spcAft>
              <a:buNone/>
            </a:pPr>
            <a:endParaRPr sz="1400" i="1">
              <a:solidFill>
                <a:srgbClr val="000000"/>
              </a:solidFill>
            </a:endParaRPr>
          </a:p>
          <a:p>
            <a:pPr marL="0" lvl="0" indent="0" algn="ctr" rtl="0">
              <a:spcBef>
                <a:spcPts val="0"/>
              </a:spcBef>
              <a:spcAft>
                <a:spcPts val="0"/>
              </a:spcAft>
              <a:buNone/>
            </a:pPr>
            <a:endParaRPr sz="1400" i="1">
              <a:solidFill>
                <a:srgbClr val="000000"/>
              </a:solidFill>
            </a:endParaRPr>
          </a:p>
          <a:p>
            <a:pPr marL="0" lvl="0" indent="0" algn="ctr" rtl="0">
              <a:spcBef>
                <a:spcPts val="0"/>
              </a:spcBef>
              <a:spcAft>
                <a:spcPts val="0"/>
              </a:spcAft>
              <a:buNone/>
            </a:pPr>
            <a:r>
              <a:rPr lang="en" sz="1400" i="1">
                <a:solidFill>
                  <a:srgbClr val="000000"/>
                </a:solidFill>
              </a:rPr>
              <a:t>90%  agreement </a:t>
            </a:r>
            <a:endParaRPr sz="1400" i="1">
              <a:solidFill>
                <a:srgbClr val="000000"/>
              </a:solidFill>
            </a:endParaRPr>
          </a:p>
          <a:p>
            <a:pPr marL="0" lvl="0" indent="0" rtl="0">
              <a:spcBef>
                <a:spcPts val="0"/>
              </a:spcBef>
              <a:spcAft>
                <a:spcPts val="0"/>
              </a:spcAft>
              <a:buNone/>
            </a:pPr>
            <a:endParaRPr sz="1400" i="1">
              <a:solidFill>
                <a:srgbClr val="1155CC"/>
              </a:solidFill>
            </a:endParaRPr>
          </a:p>
          <a:p>
            <a:pPr marL="0" lvl="0" indent="0" rtl="0">
              <a:spcBef>
                <a:spcPts val="0"/>
              </a:spcBef>
              <a:spcAft>
                <a:spcPts val="0"/>
              </a:spcAft>
              <a:buNone/>
            </a:pPr>
            <a:endParaRPr sz="1400" i="1">
              <a:solidFill>
                <a:srgbClr val="1155CC"/>
              </a:solidFill>
            </a:endParaRPr>
          </a:p>
          <a:p>
            <a:pPr marL="0" lvl="0" indent="0" rtl="0">
              <a:spcBef>
                <a:spcPts val="0"/>
              </a:spcBef>
              <a:spcAft>
                <a:spcPts val="0"/>
              </a:spcAft>
              <a:buNone/>
            </a:pPr>
            <a:endParaRPr i="1">
              <a:solidFill>
                <a:srgbClr val="38761D"/>
              </a:solidFill>
            </a:endParaRPr>
          </a:p>
          <a:p>
            <a:pPr marL="2286000" lvl="0" indent="457200"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Shape 126"/>
          <p:cNvPicPr preferRelativeResize="0"/>
          <p:nvPr/>
        </p:nvPicPr>
        <p:blipFill rotWithShape="1">
          <a:blip r:embed="rId3">
            <a:alphaModFix/>
          </a:blip>
          <a:srcRect t="12625"/>
          <a:stretch/>
        </p:blipFill>
        <p:spPr>
          <a:xfrm>
            <a:off x="395675" y="649325"/>
            <a:ext cx="8352651" cy="44941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2" name="Shape 1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33" name="Shape 133"/>
          <p:cNvPicPr preferRelativeResize="0"/>
          <p:nvPr/>
        </p:nvPicPr>
        <p:blipFill rotWithShape="1">
          <a:blip r:embed="rId3">
            <a:alphaModFix/>
          </a:blip>
          <a:srcRect t="11245"/>
          <a:stretch/>
        </p:blipFill>
        <p:spPr>
          <a:xfrm>
            <a:off x="186175" y="578575"/>
            <a:ext cx="8771649" cy="45649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3370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Ideas on values</a:t>
            </a:r>
            <a:endParaRPr b="1"/>
          </a:p>
        </p:txBody>
      </p:sp>
      <p:sp>
        <p:nvSpPr>
          <p:cNvPr id="139" name="Shape 139"/>
          <p:cNvSpPr txBox="1">
            <a:spLocks noGrp="1"/>
          </p:cNvSpPr>
          <p:nvPr>
            <p:ph type="body" idx="1"/>
          </p:nvPr>
        </p:nvSpPr>
        <p:spPr>
          <a:xfrm>
            <a:off x="311700" y="114115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i="1">
                <a:solidFill>
                  <a:srgbClr val="0000FF"/>
                </a:solidFill>
              </a:rPr>
              <a:t>Sustainable development, equality, global democracy &amp; the reinforcement of international human rights</a:t>
            </a:r>
            <a:endParaRPr i="1">
              <a:solidFill>
                <a:srgbClr val="0000FF"/>
              </a:solidFill>
            </a:endParaRPr>
          </a:p>
          <a:p>
            <a:pPr marL="0" lvl="0" indent="0">
              <a:spcBef>
                <a:spcPts val="1600"/>
              </a:spcBef>
              <a:spcAft>
                <a:spcPts val="0"/>
              </a:spcAft>
              <a:buNone/>
            </a:pPr>
            <a:r>
              <a:rPr lang="en" i="1">
                <a:solidFill>
                  <a:srgbClr val="0000FF"/>
                </a:solidFill>
              </a:rPr>
              <a:t>Interdependence of social, environment and economic goals</a:t>
            </a:r>
            <a:endParaRPr i="1">
              <a:solidFill>
                <a:srgbClr val="0000FF"/>
              </a:solidFill>
            </a:endParaRPr>
          </a:p>
          <a:p>
            <a:pPr marL="0" lvl="0" indent="0" rtl="0">
              <a:spcBef>
                <a:spcPts val="1600"/>
              </a:spcBef>
              <a:spcAft>
                <a:spcPts val="0"/>
              </a:spcAft>
              <a:buNone/>
            </a:pPr>
            <a:r>
              <a:rPr lang="en">
                <a:solidFill>
                  <a:srgbClr val="0000FF"/>
                </a:solidFill>
              </a:rPr>
              <a:t>More focus on qua</a:t>
            </a:r>
            <a:r>
              <a:rPr lang="en" i="1">
                <a:solidFill>
                  <a:srgbClr val="0000FF"/>
                </a:solidFill>
              </a:rPr>
              <a:t>lity of work, dignity of workers and their families</a:t>
            </a:r>
            <a:endParaRPr i="1">
              <a:solidFill>
                <a:srgbClr val="0000FF"/>
              </a:solidFill>
            </a:endParaRPr>
          </a:p>
          <a:p>
            <a:pPr marL="0" lvl="0" indent="0" rtl="0">
              <a:spcBef>
                <a:spcPts val="1600"/>
              </a:spcBef>
              <a:spcAft>
                <a:spcPts val="0"/>
              </a:spcAft>
              <a:buNone/>
            </a:pPr>
            <a:r>
              <a:rPr lang="en" i="1">
                <a:solidFill>
                  <a:srgbClr val="0000FF"/>
                </a:solidFill>
              </a:rPr>
              <a:t>Delivery of Agenda 2030 and SDGs</a:t>
            </a:r>
            <a:endParaRPr i="1">
              <a:solidFill>
                <a:srgbClr val="0000FF"/>
              </a:solidFill>
            </a:endParaRPr>
          </a:p>
          <a:p>
            <a:pPr marL="0" lvl="0" indent="0" rtl="0">
              <a:spcBef>
                <a:spcPts val="1600"/>
              </a:spcBef>
              <a:spcAft>
                <a:spcPts val="0"/>
              </a:spcAft>
              <a:buNone/>
            </a:pPr>
            <a:r>
              <a:rPr lang="en" i="1">
                <a:solidFill>
                  <a:srgbClr val="0000FF"/>
                </a:solidFill>
              </a:rPr>
              <a:t>Reinforce value of civil society and social partners</a:t>
            </a:r>
            <a:endParaRPr i="1">
              <a:solidFill>
                <a:srgbClr val="0000FF"/>
              </a:solidFill>
            </a:endParaRPr>
          </a:p>
          <a:p>
            <a:pPr marL="0" lvl="0" indent="0" rtl="0">
              <a:spcBef>
                <a:spcPts val="1600"/>
              </a:spcBef>
              <a:spcAft>
                <a:spcPts val="0"/>
              </a:spcAft>
              <a:buNone/>
            </a:pPr>
            <a:r>
              <a:rPr lang="en" i="1">
                <a:solidFill>
                  <a:srgbClr val="0000FF"/>
                </a:solidFill>
              </a:rPr>
              <a:t>Solidarity with non Eu citizens arriving on our boarders</a:t>
            </a:r>
            <a:endParaRPr i="1">
              <a:solidFill>
                <a:srgbClr val="0000FF"/>
              </a:solidFill>
            </a:endParaRPr>
          </a:p>
          <a:p>
            <a:pPr marL="0" lvl="0" indent="0">
              <a:spcBef>
                <a:spcPts val="1600"/>
              </a:spcBef>
              <a:spcAft>
                <a:spcPts val="0"/>
              </a:spcAft>
              <a:buNone/>
            </a:pPr>
            <a:r>
              <a:rPr lang="en" i="1">
                <a:solidFill>
                  <a:srgbClr val="0000FF"/>
                </a:solidFill>
              </a:rPr>
              <a:t>Direct involvement of experts with experience of poverty</a:t>
            </a:r>
            <a:endParaRPr i="1">
              <a:solidFill>
                <a:srgbClr val="0000FF"/>
              </a:solidFill>
            </a:endParaRPr>
          </a:p>
          <a:p>
            <a:pPr marL="0" lvl="0" indent="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Challenges:</a:t>
            </a:r>
            <a:endParaRPr/>
          </a:p>
        </p:txBody>
      </p:sp>
      <p:sp>
        <p:nvSpPr>
          <p:cNvPr id="145" name="Shape 1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SzPts val="1800"/>
              <a:buAutoNum type="arabicPeriod"/>
            </a:pPr>
            <a:r>
              <a:rPr lang="en" b="1"/>
              <a:t>Identity</a:t>
            </a:r>
            <a:endParaRPr b="1"/>
          </a:p>
          <a:p>
            <a:pPr marL="457200" lvl="0" indent="-342900">
              <a:spcBef>
                <a:spcPts val="0"/>
              </a:spcBef>
              <a:spcAft>
                <a:spcPts val="0"/>
              </a:spcAft>
              <a:buSzPts val="1800"/>
              <a:buAutoNum type="arabicPeriod"/>
            </a:pPr>
            <a:r>
              <a:rPr lang="en" b="1"/>
              <a:t>Analysis</a:t>
            </a:r>
            <a:endParaRPr b="1"/>
          </a:p>
          <a:p>
            <a:pPr marL="457200" lvl="0" indent="-342900">
              <a:spcBef>
                <a:spcPts val="0"/>
              </a:spcBef>
              <a:spcAft>
                <a:spcPts val="0"/>
              </a:spcAft>
              <a:buSzPts val="1800"/>
              <a:buAutoNum type="arabicPeriod"/>
            </a:pPr>
            <a:r>
              <a:rPr lang="en" b="1"/>
              <a:t>Participation</a:t>
            </a:r>
            <a:endParaRPr b="1"/>
          </a:p>
          <a:p>
            <a:pPr marL="457200" lvl="0" indent="-342900">
              <a:spcBef>
                <a:spcPts val="0"/>
              </a:spcBef>
              <a:spcAft>
                <a:spcPts val="0"/>
              </a:spcAft>
              <a:buSzPts val="1800"/>
              <a:buAutoNum type="arabicPeriod"/>
            </a:pPr>
            <a:r>
              <a:rPr lang="en" b="1"/>
              <a:t>Membership engagement</a:t>
            </a:r>
            <a:endParaRPr b="1"/>
          </a:p>
          <a:p>
            <a:pPr marL="457200" lvl="0" indent="-342900">
              <a:spcBef>
                <a:spcPts val="0"/>
              </a:spcBef>
              <a:spcAft>
                <a:spcPts val="0"/>
              </a:spcAft>
              <a:buSzPts val="1800"/>
              <a:buAutoNum type="arabicPeriod"/>
            </a:pPr>
            <a:r>
              <a:rPr lang="en" b="1"/>
              <a:t>Human Resources</a:t>
            </a:r>
            <a:endParaRPr b="1"/>
          </a:p>
          <a:p>
            <a:pPr marL="457200" lvl="0" indent="-342900">
              <a:spcBef>
                <a:spcPts val="0"/>
              </a:spcBef>
              <a:spcAft>
                <a:spcPts val="0"/>
              </a:spcAft>
              <a:buSzPts val="1800"/>
              <a:buAutoNum type="arabicPeriod"/>
            </a:pPr>
            <a:r>
              <a:rPr lang="en" b="1"/>
              <a:t>Structural Change</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406400" rtl="0">
              <a:spcBef>
                <a:spcPts val="0"/>
              </a:spcBef>
              <a:spcAft>
                <a:spcPts val="0"/>
              </a:spcAft>
              <a:buSzPts val="2800"/>
              <a:buAutoNum type="arabicPeriod"/>
            </a:pPr>
            <a:r>
              <a:rPr lang="en" b="1"/>
              <a:t>Identity:</a:t>
            </a:r>
            <a:endParaRPr b="1"/>
          </a:p>
        </p:txBody>
      </p:sp>
      <p:sp>
        <p:nvSpPr>
          <p:cNvPr id="151" name="Shape 15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b="1"/>
          </a:p>
          <a:p>
            <a:pPr marL="0" lvl="0" indent="0" rtl="0">
              <a:spcBef>
                <a:spcPts val="1600"/>
              </a:spcBef>
              <a:spcAft>
                <a:spcPts val="1600"/>
              </a:spcAft>
              <a:buNone/>
            </a:pPr>
            <a:r>
              <a:rPr lang="en" b="1">
                <a:solidFill>
                  <a:srgbClr val="000000"/>
                </a:solidFill>
              </a:rPr>
              <a:t>The Identity of EAPN is constrained by it’s relationship with, and financial dependence upon, the Commission</a:t>
            </a:r>
            <a:endParaRPr b="1">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406400" rtl="0">
              <a:spcBef>
                <a:spcPts val="0"/>
              </a:spcBef>
              <a:spcAft>
                <a:spcPts val="0"/>
              </a:spcAft>
              <a:buSzPts val="2800"/>
              <a:buAutoNum type="arabicPeriod"/>
            </a:pPr>
            <a:r>
              <a:rPr lang="en" b="1"/>
              <a:t>Identity:</a:t>
            </a:r>
            <a:endParaRPr b="1"/>
          </a:p>
        </p:txBody>
      </p:sp>
      <p:sp>
        <p:nvSpPr>
          <p:cNvPr id="157" name="Shape 1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b="1">
              <a:solidFill>
                <a:srgbClr val="000000"/>
              </a:solidFill>
            </a:endParaRPr>
          </a:p>
          <a:p>
            <a:pPr marL="0" lvl="0" indent="0">
              <a:spcBef>
                <a:spcPts val="1600"/>
              </a:spcBef>
              <a:spcAft>
                <a:spcPts val="0"/>
              </a:spcAft>
              <a:buNone/>
            </a:pPr>
            <a:r>
              <a:rPr lang="en" b="1">
                <a:solidFill>
                  <a:srgbClr val="000000"/>
                </a:solidFill>
              </a:rPr>
              <a:t>Work programme heavily focused on commission processes</a:t>
            </a:r>
            <a:endParaRPr b="1">
              <a:solidFill>
                <a:srgbClr val="000000"/>
              </a:solidFill>
            </a:endParaRPr>
          </a:p>
          <a:p>
            <a:pPr marL="0" lvl="0" indent="0">
              <a:spcBef>
                <a:spcPts val="1600"/>
              </a:spcBef>
              <a:spcAft>
                <a:spcPts val="0"/>
              </a:spcAft>
              <a:buNone/>
            </a:pPr>
            <a:r>
              <a:rPr lang="en" b="1">
                <a:solidFill>
                  <a:srgbClr val="000000"/>
                </a:solidFill>
              </a:rPr>
              <a:t>Technical, time consuming, and hard to translate into live reality of people experiencing poverty</a:t>
            </a:r>
            <a:endParaRPr b="1">
              <a:solidFill>
                <a:srgbClr val="000000"/>
              </a:solidFill>
            </a:endParaRPr>
          </a:p>
          <a:p>
            <a:pPr marL="0" lvl="0" indent="0">
              <a:spcBef>
                <a:spcPts val="1600"/>
              </a:spcBef>
              <a:spcAft>
                <a:spcPts val="0"/>
              </a:spcAft>
              <a:buNone/>
            </a:pPr>
            <a:r>
              <a:rPr lang="en" b="1">
                <a:solidFill>
                  <a:srgbClr val="000000"/>
                </a:solidFill>
              </a:rPr>
              <a:t>Risk of funding coming from one dominant sources</a:t>
            </a:r>
            <a:endParaRPr b="1">
              <a:solidFill>
                <a:srgbClr val="000000"/>
              </a:solidFill>
            </a:endParaRPr>
          </a:p>
          <a:p>
            <a:pPr marL="0" lvl="0" indent="0" rtl="0">
              <a:spcBef>
                <a:spcPts val="1600"/>
              </a:spcBef>
              <a:spcAft>
                <a:spcPts val="1600"/>
              </a:spcAft>
              <a:buNone/>
            </a:pPr>
            <a:r>
              <a:rPr lang="en" b="1">
                <a:solidFill>
                  <a:srgbClr val="000000"/>
                </a:solidFill>
              </a:rPr>
              <a:t>Voting structures echo EU</a:t>
            </a:r>
            <a:endParaRPr b="1">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Identity:</a:t>
            </a:r>
            <a:endParaRPr/>
          </a:p>
        </p:txBody>
      </p:sp>
      <p:sp>
        <p:nvSpPr>
          <p:cNvPr id="163" name="Shape 163"/>
          <p:cNvSpPr txBox="1">
            <a:spLocks noGrp="1"/>
          </p:cNvSpPr>
          <p:nvPr>
            <p:ph type="body" idx="1"/>
          </p:nvPr>
        </p:nvSpPr>
        <p:spPr>
          <a:xfrm>
            <a:off x="311700" y="11431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i="1">
                <a:solidFill>
                  <a:srgbClr val="0000FF"/>
                </a:solidFill>
              </a:rPr>
              <a:t>The Commission has an increasingly instrumentalist approach and wants us only to produce research data for them and support implementation of their policies.. i.e. not a critical voice.</a:t>
            </a:r>
            <a:endParaRPr sz="1400" i="1">
              <a:solidFill>
                <a:srgbClr val="0000FF"/>
              </a:solidFill>
            </a:endParaRPr>
          </a:p>
          <a:p>
            <a:pPr marL="0" lvl="0" indent="0">
              <a:spcBef>
                <a:spcPts val="1600"/>
              </a:spcBef>
              <a:spcAft>
                <a:spcPts val="0"/>
              </a:spcAft>
              <a:buClr>
                <a:schemeClr val="dk1"/>
              </a:buClr>
              <a:buSzPts val="1100"/>
              <a:buFont typeface="Arial"/>
              <a:buNone/>
            </a:pPr>
            <a:r>
              <a:rPr lang="en" sz="1400" i="1">
                <a:solidFill>
                  <a:srgbClr val="0000FF"/>
                </a:solidFill>
              </a:rPr>
              <a:t>EAPN choose to get tied up in technical processes, they are not required to.</a:t>
            </a:r>
            <a:endParaRPr sz="1400" i="1">
              <a:solidFill>
                <a:srgbClr val="0000FF"/>
              </a:solidFill>
            </a:endParaRPr>
          </a:p>
          <a:p>
            <a:pPr marL="0" lvl="0" indent="0">
              <a:spcBef>
                <a:spcPts val="1600"/>
              </a:spcBef>
              <a:spcAft>
                <a:spcPts val="0"/>
              </a:spcAft>
              <a:buClr>
                <a:schemeClr val="dk1"/>
              </a:buClr>
              <a:buSzPts val="1100"/>
              <a:buFont typeface="Arial"/>
              <a:buNone/>
            </a:pPr>
            <a:r>
              <a:rPr lang="en" sz="1400" i="1">
                <a:solidFill>
                  <a:srgbClr val="0000FF"/>
                </a:solidFill>
              </a:rPr>
              <a:t>The Semester process only works if the national Governments are going to do the work anyway, it is a burdensome process with little in the way of deliverables.</a:t>
            </a:r>
            <a:endParaRPr sz="1400" i="1">
              <a:solidFill>
                <a:srgbClr val="0000FF"/>
              </a:solidFill>
            </a:endParaRPr>
          </a:p>
          <a:p>
            <a:pPr marL="0" lvl="0" indent="0">
              <a:spcBef>
                <a:spcPts val="1600"/>
              </a:spcBef>
              <a:spcAft>
                <a:spcPts val="0"/>
              </a:spcAft>
              <a:buClr>
                <a:schemeClr val="dk1"/>
              </a:buClr>
              <a:buSzPts val="1100"/>
              <a:buFont typeface="Arial"/>
              <a:buNone/>
            </a:pPr>
            <a:r>
              <a:rPr lang="en" sz="1400" i="1">
                <a:solidFill>
                  <a:srgbClr val="0000FF"/>
                </a:solidFill>
              </a:rPr>
              <a:t>The commission are getting more critical, they are asking more questions about value for money, EAPN is undoubtedly valued, but it would be foolish not to be seeking funding elsewhere.</a:t>
            </a:r>
            <a:endParaRPr sz="1400" i="1">
              <a:solidFill>
                <a:srgbClr val="0000FF"/>
              </a:solidFill>
            </a:endParaRPr>
          </a:p>
          <a:p>
            <a:pPr marL="0" lvl="0" indent="0" rtl="0">
              <a:spcBef>
                <a:spcPts val="1600"/>
              </a:spcBef>
              <a:spcAft>
                <a:spcPts val="0"/>
              </a:spcAft>
              <a:buNone/>
            </a:pPr>
            <a:endParaRPr sz="1100" b="1"/>
          </a:p>
          <a:p>
            <a:pPr marL="0" lvl="0" indent="0" rtl="0">
              <a:spcBef>
                <a:spcPts val="1600"/>
              </a:spcBef>
              <a:spcAft>
                <a:spcPts val="1600"/>
              </a:spcAft>
              <a:buClr>
                <a:srgbClr val="000000"/>
              </a:buClr>
              <a:buSzPts val="1100"/>
              <a:buFont typeface="Arial"/>
              <a:buNone/>
            </a:pPr>
            <a:endParaRPr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317500" rtl="0">
              <a:lnSpc>
                <a:spcPct val="115000"/>
              </a:lnSpc>
              <a:spcBef>
                <a:spcPts val="0"/>
              </a:spcBef>
              <a:spcAft>
                <a:spcPts val="0"/>
              </a:spcAft>
              <a:buSzPts val="1400"/>
              <a:buAutoNum type="arabicPeriod"/>
            </a:pPr>
            <a:r>
              <a:rPr lang="en" sz="1400" b="1"/>
              <a:t>Identity: The identity of EAPN is constrained by its relationships with the Commission</a:t>
            </a:r>
            <a:endParaRPr sz="1400"/>
          </a:p>
        </p:txBody>
      </p:sp>
      <p:sp>
        <p:nvSpPr>
          <p:cNvPr id="169" name="Shape 169"/>
          <p:cNvSpPr txBox="1"/>
          <p:nvPr/>
        </p:nvSpPr>
        <p:spPr>
          <a:xfrm>
            <a:off x="815100" y="1360675"/>
            <a:ext cx="7251300" cy="3000000"/>
          </a:xfrm>
          <a:prstGeom prst="rect">
            <a:avLst/>
          </a:prstGeom>
          <a:noFill/>
          <a:ln>
            <a:noFill/>
          </a:ln>
        </p:spPr>
        <p:txBody>
          <a:bodyPr spcFirstLastPara="1" wrap="square" lIns="91425" tIns="91425" rIns="91425" bIns="91425" anchor="ctr" anchorCtr="0">
            <a:noAutofit/>
          </a:bodyPr>
          <a:lstStyle/>
          <a:p>
            <a:pPr marL="0" lvl="0" indent="-228600" rtl="0">
              <a:lnSpc>
                <a:spcPct val="115000"/>
              </a:lnSpc>
              <a:spcBef>
                <a:spcPts val="0"/>
              </a:spcBef>
              <a:spcAft>
                <a:spcPts val="0"/>
              </a:spcAft>
              <a:buNone/>
            </a:pPr>
            <a:endParaRPr sz="1100" b="1">
              <a:solidFill>
                <a:schemeClr val="dk1"/>
              </a:solidFill>
            </a:endParaRPr>
          </a:p>
          <a:p>
            <a:pPr marL="0" lvl="0" indent="0" rtl="0">
              <a:lnSpc>
                <a:spcPct val="115000"/>
              </a:lnSpc>
              <a:spcBef>
                <a:spcPts val="0"/>
              </a:spcBef>
              <a:spcAft>
                <a:spcPts val="0"/>
              </a:spcAft>
              <a:buNone/>
            </a:pPr>
            <a:r>
              <a:rPr lang="en">
                <a:solidFill>
                  <a:schemeClr val="dk1"/>
                </a:solidFill>
              </a:rPr>
              <a:t> </a:t>
            </a:r>
            <a:endParaRPr>
              <a:solidFill>
                <a:schemeClr val="dk1"/>
              </a:solidFill>
            </a:endParaRPr>
          </a:p>
          <a:p>
            <a:pPr marL="0" lvl="0" indent="0" rtl="0">
              <a:lnSpc>
                <a:spcPct val="115000"/>
              </a:lnSpc>
              <a:spcBef>
                <a:spcPts val="0"/>
              </a:spcBef>
              <a:spcAft>
                <a:spcPts val="0"/>
              </a:spcAft>
              <a:buNone/>
            </a:pPr>
            <a:r>
              <a:rPr lang="en" b="1">
                <a:solidFill>
                  <a:schemeClr val="dk1"/>
                </a:solidFill>
              </a:rPr>
              <a:t>Priority Action:</a:t>
            </a:r>
            <a:endParaRPr b="1">
              <a:solidFill>
                <a:schemeClr val="dk1"/>
              </a:solidFill>
            </a:endParaRPr>
          </a:p>
          <a:p>
            <a:pPr marL="0" lvl="0" indent="0" rtl="0">
              <a:lnSpc>
                <a:spcPct val="115000"/>
              </a:lnSpc>
              <a:spcBef>
                <a:spcPts val="1600"/>
              </a:spcBef>
              <a:spcAft>
                <a:spcPts val="0"/>
              </a:spcAft>
              <a:buNone/>
            </a:pPr>
            <a:r>
              <a:rPr lang="en">
                <a:solidFill>
                  <a:schemeClr val="dk1"/>
                </a:solidFill>
              </a:rPr>
              <a:t>The income diversification strategy needs to be prioritized, with an analysis of potential income sources and opportunities completed in parallel with the strategic review process (ie within a year).</a:t>
            </a:r>
            <a:endParaRPr>
              <a:solidFill>
                <a:schemeClr val="dk1"/>
              </a:solidFill>
            </a:endParaRPr>
          </a:p>
          <a:p>
            <a:pPr marL="0" lvl="0" indent="0" rtl="0">
              <a:lnSpc>
                <a:spcPct val="115000"/>
              </a:lnSpc>
              <a:spcBef>
                <a:spcPts val="1600"/>
              </a:spcBef>
              <a:spcAft>
                <a:spcPts val="0"/>
              </a:spcAft>
              <a:buNone/>
            </a:pPr>
            <a:r>
              <a:rPr lang="en">
                <a:solidFill>
                  <a:schemeClr val="dk1"/>
                </a:solidFill>
              </a:rPr>
              <a:t> </a:t>
            </a:r>
            <a:endParaRPr>
              <a:solidFill>
                <a:schemeClr val="dk1"/>
              </a:solidFill>
            </a:endParaRPr>
          </a:p>
          <a:p>
            <a:pPr marL="0" lvl="0" indent="0" rtl="0">
              <a:lnSpc>
                <a:spcPct val="115000"/>
              </a:lnSpc>
              <a:spcBef>
                <a:spcPts val="1600"/>
              </a:spcBef>
              <a:spcAft>
                <a:spcPts val="0"/>
              </a:spcAft>
              <a:buNone/>
            </a:pPr>
            <a:r>
              <a:rPr lang="en" b="1">
                <a:solidFill>
                  <a:schemeClr val="dk1"/>
                </a:solidFill>
              </a:rPr>
              <a:t>Recommended Change:</a:t>
            </a:r>
            <a:endParaRPr b="1">
              <a:solidFill>
                <a:schemeClr val="dk1"/>
              </a:solidFill>
            </a:endParaRPr>
          </a:p>
          <a:p>
            <a:pPr marL="0" lvl="0" indent="0" rtl="0">
              <a:lnSpc>
                <a:spcPct val="115000"/>
              </a:lnSpc>
              <a:spcBef>
                <a:spcPts val="1600"/>
              </a:spcBef>
              <a:spcAft>
                <a:spcPts val="1600"/>
              </a:spcAft>
              <a:buNone/>
            </a:pPr>
            <a:r>
              <a:rPr lang="en">
                <a:solidFill>
                  <a:schemeClr val="dk1"/>
                </a:solidFill>
              </a:rPr>
              <a:t>Equal voting rights among  members should be adopted at the General Assembly to underpin solidarity among members</a:t>
            </a:r>
            <a:r>
              <a:rPr lang="en" sz="1100">
                <a:solidFill>
                  <a:schemeClr val="dk1"/>
                </a:solidFill>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Process:</a:t>
            </a: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286000" lvl="0" indent="457200" rtl="0">
              <a:spcBef>
                <a:spcPts val="0"/>
              </a:spcBef>
              <a:spcAft>
                <a:spcPts val="0"/>
              </a:spcAft>
              <a:buNone/>
            </a:pPr>
            <a:endParaRPr/>
          </a:p>
          <a:p>
            <a:pPr marL="2286000" lvl="0" indent="457200">
              <a:spcBef>
                <a:spcPts val="1600"/>
              </a:spcBef>
              <a:spcAft>
                <a:spcPts val="0"/>
              </a:spcAft>
              <a:buNone/>
            </a:pPr>
            <a:r>
              <a:rPr lang="en" b="1"/>
              <a:t>Phase 1</a:t>
            </a:r>
            <a:r>
              <a:rPr lang="en"/>
              <a:t> Reaching A Shared Understanding</a:t>
            </a:r>
            <a:endParaRPr/>
          </a:p>
          <a:p>
            <a:pPr marL="0" lvl="0" indent="0" rtl="0">
              <a:spcBef>
                <a:spcPts val="1600"/>
              </a:spcBef>
              <a:spcAft>
                <a:spcPts val="0"/>
              </a:spcAft>
              <a:buNone/>
            </a:pPr>
            <a:endParaRPr/>
          </a:p>
          <a:p>
            <a:pPr marL="2286000" lvl="0" indent="457200">
              <a:spcBef>
                <a:spcPts val="1600"/>
              </a:spcBef>
              <a:spcAft>
                <a:spcPts val="0"/>
              </a:spcAft>
              <a:buNone/>
            </a:pPr>
            <a:r>
              <a:rPr lang="en" b="1"/>
              <a:t>Phase 2</a:t>
            </a:r>
            <a:r>
              <a:rPr lang="en"/>
              <a:t> Drilling Down</a:t>
            </a:r>
            <a:endParaRPr/>
          </a:p>
          <a:p>
            <a:pPr marL="0" lvl="0" indent="0">
              <a:spcBef>
                <a:spcPts val="1600"/>
              </a:spcBef>
              <a:spcAft>
                <a:spcPts val="0"/>
              </a:spcAft>
              <a:buNone/>
            </a:pPr>
            <a:endParaRPr/>
          </a:p>
          <a:p>
            <a:pPr marL="2286000" lvl="0" indent="457200">
              <a:spcBef>
                <a:spcPts val="1600"/>
              </a:spcBef>
              <a:spcAft>
                <a:spcPts val="1600"/>
              </a:spcAft>
              <a:buNone/>
            </a:pPr>
            <a:r>
              <a:rPr lang="en" b="1"/>
              <a:t>Phase 3</a:t>
            </a:r>
            <a:r>
              <a:rPr lang="en"/>
              <a:t> Decision Making</a:t>
            </a:r>
            <a:endParaRPr/>
          </a:p>
        </p:txBody>
      </p:sp>
      <p:pic>
        <p:nvPicPr>
          <p:cNvPr id="62" name="Shape 62"/>
          <p:cNvPicPr preferRelativeResize="0"/>
          <p:nvPr/>
        </p:nvPicPr>
        <p:blipFill>
          <a:blip r:embed="rId3">
            <a:alphaModFix/>
          </a:blip>
          <a:stretch>
            <a:fillRect/>
          </a:stretch>
        </p:blipFill>
        <p:spPr>
          <a:xfrm>
            <a:off x="492975" y="2275738"/>
            <a:ext cx="969000" cy="952251"/>
          </a:xfrm>
          <a:prstGeom prst="rect">
            <a:avLst/>
          </a:prstGeom>
          <a:noFill/>
          <a:ln>
            <a:noFill/>
          </a:ln>
        </p:spPr>
      </p:pic>
      <p:pic>
        <p:nvPicPr>
          <p:cNvPr id="63" name="Shape 63"/>
          <p:cNvPicPr preferRelativeResize="0"/>
          <p:nvPr/>
        </p:nvPicPr>
        <p:blipFill>
          <a:blip r:embed="rId4">
            <a:alphaModFix/>
          </a:blip>
          <a:stretch>
            <a:fillRect/>
          </a:stretch>
        </p:blipFill>
        <p:spPr>
          <a:xfrm>
            <a:off x="386850" y="3228000"/>
            <a:ext cx="1181250" cy="1181250"/>
          </a:xfrm>
          <a:prstGeom prst="rect">
            <a:avLst/>
          </a:prstGeom>
          <a:noFill/>
          <a:ln>
            <a:noFill/>
          </a:ln>
        </p:spPr>
      </p:pic>
      <p:pic>
        <p:nvPicPr>
          <p:cNvPr id="64" name="Shape 64"/>
          <p:cNvPicPr preferRelativeResize="0"/>
          <p:nvPr/>
        </p:nvPicPr>
        <p:blipFill>
          <a:blip r:embed="rId5">
            <a:alphaModFix/>
          </a:blip>
          <a:stretch>
            <a:fillRect/>
          </a:stretch>
        </p:blipFill>
        <p:spPr>
          <a:xfrm>
            <a:off x="434776" y="1152475"/>
            <a:ext cx="1521917" cy="101462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Analysis: EAPN would benefit from a clearer shared political analysis</a:t>
            </a:r>
            <a:endParaRPr/>
          </a:p>
        </p:txBody>
      </p:sp>
      <p:sp>
        <p:nvSpPr>
          <p:cNvPr id="175" name="Shape 175"/>
          <p:cNvSpPr txBox="1">
            <a:spLocks noGrp="1"/>
          </p:cNvSpPr>
          <p:nvPr>
            <p:ph type="body" idx="1"/>
          </p:nvPr>
        </p:nvSpPr>
        <p:spPr>
          <a:xfrm>
            <a:off x="396200" y="112632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b="1"/>
          </a:p>
          <a:p>
            <a:pPr marL="0" lvl="0" indent="0" rtl="0">
              <a:spcBef>
                <a:spcPts val="1600"/>
              </a:spcBef>
              <a:spcAft>
                <a:spcPts val="0"/>
              </a:spcAft>
              <a:buNone/>
            </a:pPr>
            <a:endParaRPr sz="1100" b="1">
              <a:solidFill>
                <a:srgbClr val="000000"/>
              </a:solidFill>
            </a:endParaRPr>
          </a:p>
          <a:p>
            <a:pPr marL="0" lvl="0" indent="0" rtl="0">
              <a:spcBef>
                <a:spcPts val="1600"/>
              </a:spcBef>
              <a:spcAft>
                <a:spcPts val="1600"/>
              </a:spcAft>
              <a:buNone/>
            </a:pPr>
            <a:endParaRPr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Analysis: EAPN would benefit from a clearer shared political analysis</a:t>
            </a:r>
            <a:endParaRPr/>
          </a:p>
        </p:txBody>
      </p:sp>
      <p:sp>
        <p:nvSpPr>
          <p:cNvPr id="181" name="Shape 181"/>
          <p:cNvSpPr txBox="1">
            <a:spLocks noGrp="1"/>
          </p:cNvSpPr>
          <p:nvPr>
            <p:ph type="body" idx="1"/>
          </p:nvPr>
        </p:nvSpPr>
        <p:spPr>
          <a:xfrm>
            <a:off x="396200" y="112632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100" b="1"/>
          </a:p>
          <a:p>
            <a:pPr marL="0" lvl="0" indent="0">
              <a:spcBef>
                <a:spcPts val="1600"/>
              </a:spcBef>
              <a:spcAft>
                <a:spcPts val="0"/>
              </a:spcAft>
              <a:buNone/>
            </a:pPr>
            <a:r>
              <a:rPr lang="en" sz="1100" b="1">
                <a:solidFill>
                  <a:srgbClr val="000000"/>
                </a:solidFill>
              </a:rPr>
              <a:t>Analysis on key political issues not always clear</a:t>
            </a:r>
            <a:endParaRPr sz="1100" b="1">
              <a:solidFill>
                <a:srgbClr val="000000"/>
              </a:solidFill>
            </a:endParaRPr>
          </a:p>
          <a:p>
            <a:pPr marL="0" lvl="0" indent="0">
              <a:spcBef>
                <a:spcPts val="1600"/>
              </a:spcBef>
              <a:spcAft>
                <a:spcPts val="0"/>
              </a:spcAft>
              <a:buNone/>
            </a:pPr>
            <a:r>
              <a:rPr lang="en" sz="1100" b="1">
                <a:solidFill>
                  <a:srgbClr val="000000"/>
                </a:solidFill>
              </a:rPr>
              <a:t>Policy positions not always concise and accessible</a:t>
            </a:r>
            <a:endParaRPr sz="1100" b="1">
              <a:solidFill>
                <a:srgbClr val="000000"/>
              </a:solidFill>
            </a:endParaRPr>
          </a:p>
          <a:p>
            <a:pPr marL="0" lvl="0" indent="0">
              <a:spcBef>
                <a:spcPts val="1600"/>
              </a:spcBef>
              <a:spcAft>
                <a:spcPts val="0"/>
              </a:spcAft>
              <a:buNone/>
            </a:pPr>
            <a:r>
              <a:rPr lang="en" sz="1100" b="1">
                <a:solidFill>
                  <a:srgbClr val="000000"/>
                </a:solidFill>
              </a:rPr>
              <a:t>Not clear that all members share understanding</a:t>
            </a:r>
            <a:endParaRPr sz="1100" b="1">
              <a:solidFill>
                <a:srgbClr val="000000"/>
              </a:solidFill>
            </a:endParaRPr>
          </a:p>
          <a:p>
            <a:pPr marL="0" lvl="0" indent="0">
              <a:spcBef>
                <a:spcPts val="1600"/>
              </a:spcBef>
              <a:spcAft>
                <a:spcPts val="0"/>
              </a:spcAft>
              <a:buNone/>
            </a:pPr>
            <a:r>
              <a:rPr lang="en" sz="1100" b="1">
                <a:solidFill>
                  <a:srgbClr val="000000"/>
                </a:solidFill>
              </a:rPr>
              <a:t>Technical processes, with multiple issues compounds this</a:t>
            </a:r>
            <a:endParaRPr sz="1100" b="1">
              <a:solidFill>
                <a:srgbClr val="000000"/>
              </a:solidFill>
            </a:endParaRPr>
          </a:p>
          <a:p>
            <a:pPr marL="0" lvl="0" indent="0">
              <a:spcBef>
                <a:spcPts val="1600"/>
              </a:spcBef>
              <a:spcAft>
                <a:spcPts val="0"/>
              </a:spcAft>
              <a:buNone/>
            </a:pPr>
            <a:r>
              <a:rPr lang="en" sz="1100" b="1">
                <a:solidFill>
                  <a:srgbClr val="000000"/>
                </a:solidFill>
              </a:rPr>
              <a:t>Without a clear Theory of Change EAPN cannot:</a:t>
            </a:r>
            <a:endParaRPr sz="1100" b="1">
              <a:solidFill>
                <a:srgbClr val="000000"/>
              </a:solidFill>
            </a:endParaRPr>
          </a:p>
          <a:p>
            <a:pPr marL="0" lvl="0" indent="0">
              <a:spcBef>
                <a:spcPts val="1600"/>
              </a:spcBef>
              <a:spcAft>
                <a:spcPts val="0"/>
              </a:spcAft>
              <a:buNone/>
            </a:pPr>
            <a:r>
              <a:rPr lang="en" sz="1100" b="1">
                <a:solidFill>
                  <a:srgbClr val="000000"/>
                </a:solidFill>
              </a:rPr>
              <a:t>Prioritize actions &amp; resources</a:t>
            </a:r>
            <a:endParaRPr sz="1100" b="1">
              <a:solidFill>
                <a:srgbClr val="000000"/>
              </a:solidFill>
            </a:endParaRPr>
          </a:p>
          <a:p>
            <a:pPr marL="0" lvl="0" indent="0">
              <a:spcBef>
                <a:spcPts val="1600"/>
              </a:spcBef>
              <a:spcAft>
                <a:spcPts val="0"/>
              </a:spcAft>
              <a:buNone/>
            </a:pPr>
            <a:r>
              <a:rPr lang="en" sz="1100" b="1">
                <a:solidFill>
                  <a:srgbClr val="000000"/>
                </a:solidFill>
              </a:rPr>
              <a:t>Measure impact</a:t>
            </a:r>
            <a:endParaRPr sz="1100" b="1">
              <a:solidFill>
                <a:srgbClr val="000000"/>
              </a:solidFill>
            </a:endParaRPr>
          </a:p>
          <a:p>
            <a:pPr marL="0" lvl="0" indent="0" rtl="0">
              <a:spcBef>
                <a:spcPts val="1600"/>
              </a:spcBef>
              <a:spcAft>
                <a:spcPts val="0"/>
              </a:spcAft>
              <a:buNone/>
            </a:pPr>
            <a:r>
              <a:rPr lang="en" sz="1100" b="1">
                <a:solidFill>
                  <a:srgbClr val="000000"/>
                </a:solidFill>
              </a:rPr>
              <a:t>Respond to changes in political environment rapidly</a:t>
            </a:r>
            <a:endParaRPr sz="1100" b="1">
              <a:solidFill>
                <a:srgbClr val="000000"/>
              </a:solidFill>
            </a:endParaRPr>
          </a:p>
          <a:p>
            <a:pPr marL="0" lvl="0" indent="0" rtl="0">
              <a:spcBef>
                <a:spcPts val="1600"/>
              </a:spcBef>
              <a:spcAft>
                <a:spcPts val="1600"/>
              </a:spcAft>
              <a:buNone/>
            </a:pPr>
            <a:endParaRPr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Analysis: EAPN would benefit from a clearer shared political analysis</a:t>
            </a:r>
            <a:endParaRPr/>
          </a:p>
        </p:txBody>
      </p:sp>
      <p:sp>
        <p:nvSpPr>
          <p:cNvPr id="187" name="Shape 187"/>
          <p:cNvSpPr txBox="1">
            <a:spLocks noGrp="1"/>
          </p:cNvSpPr>
          <p:nvPr>
            <p:ph type="body" idx="1"/>
          </p:nvPr>
        </p:nvSpPr>
        <p:spPr>
          <a:xfrm>
            <a:off x="376825" y="150590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1100" i="1">
                <a:solidFill>
                  <a:srgbClr val="0000FF"/>
                </a:solidFill>
              </a:rPr>
              <a:t> We need to begin with a political vision and recommit ourselves to this.</a:t>
            </a:r>
            <a:endParaRPr sz="1100" i="1">
              <a:solidFill>
                <a:srgbClr val="0000FF"/>
              </a:solidFill>
            </a:endParaRPr>
          </a:p>
          <a:p>
            <a:pPr marL="0" lvl="0" indent="0">
              <a:spcBef>
                <a:spcPts val="1600"/>
              </a:spcBef>
              <a:spcAft>
                <a:spcPts val="0"/>
              </a:spcAft>
              <a:buClr>
                <a:schemeClr val="dk1"/>
              </a:buClr>
              <a:buSzPts val="1100"/>
              <a:buFont typeface="Arial"/>
              <a:buNone/>
            </a:pPr>
            <a:r>
              <a:rPr lang="en" sz="1100" i="1">
                <a:solidFill>
                  <a:srgbClr val="0000FF"/>
                </a:solidFill>
              </a:rPr>
              <a:t>There was a paper issued recently by EAPN on migration, but we don’t have a unanimous stand on this – we also don’t have one on poverty or gender either.</a:t>
            </a:r>
            <a:endParaRPr sz="1100" i="1">
              <a:solidFill>
                <a:srgbClr val="0000FF"/>
              </a:solidFill>
            </a:endParaRPr>
          </a:p>
          <a:p>
            <a:pPr marL="0" lvl="0" indent="0" rtl="0">
              <a:spcBef>
                <a:spcPts val="1600"/>
              </a:spcBef>
              <a:spcAft>
                <a:spcPts val="1600"/>
              </a:spcAft>
              <a:buClr>
                <a:schemeClr val="dk1"/>
              </a:buClr>
              <a:buSzPts val="1100"/>
              <a:buFont typeface="Arial"/>
              <a:buNone/>
            </a:pPr>
            <a:r>
              <a:rPr lang="en" sz="1100" i="1">
                <a:solidFill>
                  <a:srgbClr val="0000FF"/>
                </a:solidFill>
              </a:rPr>
              <a:t>Sometimes when we discuss issues in plenary and working groups it is clear that not all people agree on the basic assumptions. We need to have a basic framework that everyone is aligned to on human rights, civic rights and social welfare.</a:t>
            </a:r>
            <a:endParaRPr sz="1100" i="1">
              <a:solidFill>
                <a:srgbClr val="0000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If we were to be more effective at achieving our Vision</a:t>
            </a:r>
            <a:endParaRPr/>
          </a:p>
        </p:txBody>
      </p:sp>
      <p:sp>
        <p:nvSpPr>
          <p:cNvPr id="193" name="Shape 193"/>
          <p:cNvSpPr txBox="1">
            <a:spLocks noGrp="1"/>
          </p:cNvSpPr>
          <p:nvPr>
            <p:ph type="body" idx="1"/>
          </p:nvPr>
        </p:nvSpPr>
        <p:spPr>
          <a:xfrm>
            <a:off x="376825" y="150590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100" b="1">
                <a:solidFill>
                  <a:srgbClr val="000000"/>
                </a:solidFill>
              </a:rPr>
              <a:t>Activities:</a:t>
            </a:r>
            <a:endParaRPr sz="1100" b="1">
              <a:solidFill>
                <a:srgbClr val="000000"/>
              </a:solidFill>
            </a:endParaRPr>
          </a:p>
          <a:p>
            <a:pPr marL="0" lvl="0" indent="0" rtl="0">
              <a:spcBef>
                <a:spcPts val="1600"/>
              </a:spcBef>
              <a:spcAft>
                <a:spcPts val="0"/>
              </a:spcAft>
              <a:buNone/>
            </a:pPr>
            <a:r>
              <a:rPr lang="en" sz="1100">
                <a:solidFill>
                  <a:srgbClr val="000000"/>
                </a:solidFill>
              </a:rPr>
              <a:t>Develop true clarity on our purpose		Really listen to EEP		Publicly track political commitments</a:t>
            </a:r>
            <a:endParaRPr sz="1100">
              <a:solidFill>
                <a:srgbClr val="000000"/>
              </a:solidFill>
            </a:endParaRPr>
          </a:p>
          <a:p>
            <a:pPr marL="0" lvl="0" indent="0">
              <a:spcBef>
                <a:spcPts val="1600"/>
              </a:spcBef>
              <a:spcAft>
                <a:spcPts val="0"/>
              </a:spcAft>
              <a:buNone/>
            </a:pPr>
            <a:r>
              <a:rPr lang="en" sz="1100" b="1">
                <a:solidFill>
                  <a:srgbClr val="000000"/>
                </a:solidFill>
              </a:rPr>
              <a:t>Strategies:</a:t>
            </a:r>
            <a:endParaRPr sz="1100" b="1">
              <a:solidFill>
                <a:srgbClr val="000000"/>
              </a:solidFill>
            </a:endParaRPr>
          </a:p>
          <a:p>
            <a:pPr marL="0" lvl="0" indent="0">
              <a:spcBef>
                <a:spcPts val="1600"/>
              </a:spcBef>
              <a:spcAft>
                <a:spcPts val="0"/>
              </a:spcAft>
              <a:buNone/>
            </a:pPr>
            <a:r>
              <a:rPr lang="en" sz="1100">
                <a:solidFill>
                  <a:srgbClr val="000000"/>
                </a:solidFill>
              </a:rPr>
              <a:t>Agree small number of common priorities    Exchange with other regions in the world  Modernize our ways of working &amp; output for more impact    Relationships with like minded organisations	Strengthen the networks &amp; enable participation of members</a:t>
            </a:r>
            <a:endParaRPr sz="1100">
              <a:solidFill>
                <a:srgbClr val="000000"/>
              </a:solidFill>
            </a:endParaRPr>
          </a:p>
          <a:p>
            <a:pPr marL="0" lvl="0" indent="0">
              <a:spcBef>
                <a:spcPts val="1600"/>
              </a:spcBef>
              <a:spcAft>
                <a:spcPts val="0"/>
              </a:spcAft>
              <a:buNone/>
            </a:pPr>
            <a:r>
              <a:rPr lang="en" sz="1100" b="1">
                <a:solidFill>
                  <a:srgbClr val="000000"/>
                </a:solidFill>
              </a:rPr>
              <a:t>Topics:</a:t>
            </a:r>
            <a:endParaRPr sz="1100" b="1">
              <a:solidFill>
                <a:srgbClr val="000000"/>
              </a:solidFill>
            </a:endParaRPr>
          </a:p>
          <a:p>
            <a:pPr marL="0" lvl="0" indent="0">
              <a:spcBef>
                <a:spcPts val="1600"/>
              </a:spcBef>
              <a:spcAft>
                <a:spcPts val="0"/>
              </a:spcAft>
              <a:buNone/>
            </a:pPr>
            <a:r>
              <a:rPr lang="en" sz="1100">
                <a:solidFill>
                  <a:srgbClr val="000000"/>
                </a:solidFill>
              </a:rPr>
              <a:t>Economic, social and cultural rights - linking to the SDGs</a:t>
            </a:r>
            <a:endParaRPr sz="1100">
              <a:solidFill>
                <a:srgbClr val="000000"/>
              </a:solidFill>
            </a:endParaRPr>
          </a:p>
          <a:p>
            <a:pPr marL="0" lvl="0" indent="0" rtl="0">
              <a:spcBef>
                <a:spcPts val="1600"/>
              </a:spcBef>
              <a:spcAft>
                <a:spcPts val="1600"/>
              </a:spcAft>
              <a:buNone/>
            </a:pPr>
            <a:r>
              <a:rPr lang="en" sz="1100">
                <a:solidFill>
                  <a:srgbClr val="000000"/>
                </a:solidFill>
              </a:rPr>
              <a:t>Well being, feeling of belonging - social cohesion</a:t>
            </a:r>
            <a:endParaRPr sz="11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505925" y="1319125"/>
            <a:ext cx="7607400" cy="2752500"/>
          </a:xfrm>
          <a:prstGeom prst="rect">
            <a:avLst/>
          </a:prstGeom>
          <a:noFill/>
          <a:ln>
            <a:noFill/>
          </a:ln>
        </p:spPr>
        <p:txBody>
          <a:bodyPr spcFirstLastPara="1" wrap="square" lIns="91425" tIns="91425" rIns="91425" bIns="91425" anchor="ctr" anchorCtr="0">
            <a:noAutofit/>
          </a:bodyPr>
          <a:lstStyle/>
          <a:p>
            <a:pPr marL="0" lvl="0" indent="-228600" rtl="0">
              <a:lnSpc>
                <a:spcPct val="115000"/>
              </a:lnSpc>
              <a:spcBef>
                <a:spcPts val="0"/>
              </a:spcBef>
              <a:spcAft>
                <a:spcPts val="0"/>
              </a:spcAft>
              <a:buNone/>
            </a:pPr>
            <a:r>
              <a:rPr lang="en" b="1">
                <a:solidFill>
                  <a:schemeClr val="dk1"/>
                </a:solidFill>
              </a:rPr>
              <a:t>2. Analysis: EAPN would benefit from a clearer shared political analysis</a:t>
            </a:r>
            <a:endParaRPr b="1">
              <a:solidFill>
                <a:schemeClr val="dk1"/>
              </a:solidFill>
            </a:endParaRPr>
          </a:p>
          <a:p>
            <a:pPr marL="0" lvl="0" indent="0" rtl="0">
              <a:lnSpc>
                <a:spcPct val="115000"/>
              </a:lnSpc>
              <a:spcBef>
                <a:spcPts val="0"/>
              </a:spcBef>
              <a:spcAft>
                <a:spcPts val="0"/>
              </a:spcAft>
              <a:buNone/>
            </a:pPr>
            <a:endParaRPr sz="1100">
              <a:solidFill>
                <a:schemeClr val="dk1"/>
              </a:solidFill>
            </a:endParaRPr>
          </a:p>
          <a:p>
            <a:pPr marL="0" lvl="0" indent="0" rtl="0">
              <a:lnSpc>
                <a:spcPct val="115000"/>
              </a:lnSpc>
              <a:spcBef>
                <a:spcPts val="0"/>
              </a:spcBef>
              <a:spcAft>
                <a:spcPts val="0"/>
              </a:spcAft>
              <a:buNone/>
            </a:pPr>
            <a:r>
              <a:rPr lang="en" sz="1100">
                <a:solidFill>
                  <a:schemeClr val="dk1"/>
                </a:solidFill>
              </a:rPr>
              <a:t> </a:t>
            </a:r>
            <a:endParaRPr sz="1100">
              <a:solidFill>
                <a:schemeClr val="dk1"/>
              </a:solidFill>
            </a:endParaRPr>
          </a:p>
          <a:p>
            <a:pPr marL="0" lvl="0" indent="0" rtl="0">
              <a:lnSpc>
                <a:spcPct val="115000"/>
              </a:lnSpc>
              <a:spcBef>
                <a:spcPts val="1600"/>
              </a:spcBef>
              <a:spcAft>
                <a:spcPts val="0"/>
              </a:spcAft>
              <a:buNone/>
            </a:pPr>
            <a:r>
              <a:rPr lang="en" sz="1100" b="1">
                <a:solidFill>
                  <a:schemeClr val="dk1"/>
                </a:solidFill>
              </a:rPr>
              <a:t>Priority Action:</a:t>
            </a:r>
            <a:endParaRPr sz="1100" b="1">
              <a:solidFill>
                <a:schemeClr val="dk1"/>
              </a:solidFill>
            </a:endParaRPr>
          </a:p>
          <a:p>
            <a:pPr marL="0" lvl="0" indent="0" rtl="0">
              <a:lnSpc>
                <a:spcPct val="115000"/>
              </a:lnSpc>
              <a:spcBef>
                <a:spcPts val="1600"/>
              </a:spcBef>
              <a:spcAft>
                <a:spcPts val="0"/>
              </a:spcAft>
              <a:buNone/>
            </a:pPr>
            <a:r>
              <a:rPr lang="en" sz="1100">
                <a:solidFill>
                  <a:schemeClr val="dk1"/>
                </a:solidFill>
              </a:rPr>
              <a:t>The Director to lead the development of a Theory of Change for EAPN, with inputs from the Secretariat and engagement opportunities for the membership and for people experiencing poverty.</a:t>
            </a:r>
            <a:endParaRPr sz="1100">
              <a:solidFill>
                <a:schemeClr val="dk1"/>
              </a:solidFill>
            </a:endParaRPr>
          </a:p>
          <a:p>
            <a:pPr marL="0" lvl="0" indent="0" rtl="0">
              <a:lnSpc>
                <a:spcPct val="115000"/>
              </a:lnSpc>
              <a:spcBef>
                <a:spcPts val="1600"/>
              </a:spcBef>
              <a:spcAft>
                <a:spcPts val="0"/>
              </a:spcAft>
              <a:buNone/>
            </a:pPr>
            <a:r>
              <a:rPr lang="en" sz="1100" b="1">
                <a:solidFill>
                  <a:schemeClr val="dk1"/>
                </a:solidFill>
              </a:rPr>
              <a:t> </a:t>
            </a:r>
            <a:endParaRPr sz="1100" b="1">
              <a:solidFill>
                <a:schemeClr val="dk1"/>
              </a:solidFill>
            </a:endParaRPr>
          </a:p>
          <a:p>
            <a:pPr marL="0" lvl="0" indent="0" rtl="0">
              <a:lnSpc>
                <a:spcPct val="115000"/>
              </a:lnSpc>
              <a:spcBef>
                <a:spcPts val="1600"/>
              </a:spcBef>
              <a:spcAft>
                <a:spcPts val="0"/>
              </a:spcAft>
              <a:buNone/>
            </a:pPr>
            <a:r>
              <a:rPr lang="en" sz="1100" b="1">
                <a:solidFill>
                  <a:schemeClr val="dk1"/>
                </a:solidFill>
              </a:rPr>
              <a:t>Recommended Change:</a:t>
            </a:r>
            <a:endParaRPr sz="1100" b="1">
              <a:solidFill>
                <a:schemeClr val="dk1"/>
              </a:solidFill>
            </a:endParaRPr>
          </a:p>
          <a:p>
            <a:pPr marL="0" lvl="0" indent="0" rtl="0">
              <a:lnSpc>
                <a:spcPct val="115000"/>
              </a:lnSpc>
              <a:spcBef>
                <a:spcPts val="1600"/>
              </a:spcBef>
              <a:spcAft>
                <a:spcPts val="0"/>
              </a:spcAft>
              <a:buNone/>
            </a:pPr>
            <a:r>
              <a:rPr lang="en" sz="1100">
                <a:solidFill>
                  <a:schemeClr val="dk1"/>
                </a:solidFill>
              </a:rPr>
              <a:t>EAPN to translate its Values statements into accessible analysis documents that inform the work programme. The Implementation of  the values to be monitored as part of evaluation framework for all EAPN activities, reports on which will be communicated to the membership to build ownership and accountability.</a:t>
            </a:r>
            <a:endParaRPr sz="1100">
              <a:solidFill>
                <a:schemeClr val="dk1"/>
              </a:solidFill>
            </a:endParaRPr>
          </a:p>
          <a:p>
            <a:pPr marL="0" lvl="0" indent="0" rtl="0">
              <a:lnSpc>
                <a:spcPct val="115000"/>
              </a:lnSpc>
              <a:spcBef>
                <a:spcPts val="1600"/>
              </a:spcBef>
              <a:spcAft>
                <a:spcPts val="1600"/>
              </a:spcAft>
              <a:buNone/>
            </a:pPr>
            <a:r>
              <a:rPr lang="en" sz="1100" i="1">
                <a:solidFill>
                  <a:schemeClr val="dk1"/>
                </a:solidFill>
              </a:rPr>
              <a:t> </a:t>
            </a:r>
            <a:endParaRPr sz="1100" i="1">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Participation: While participation is highly valued, it is not always clearly understood</a:t>
            </a:r>
            <a:endParaRPr/>
          </a:p>
        </p:txBody>
      </p:sp>
      <p:sp>
        <p:nvSpPr>
          <p:cNvPr id="204" name="Shape 204"/>
          <p:cNvSpPr txBox="1">
            <a:spLocks noGrp="1"/>
          </p:cNvSpPr>
          <p:nvPr>
            <p:ph type="body" idx="1"/>
          </p:nvPr>
        </p:nvSpPr>
        <p:spPr>
          <a:xfrm>
            <a:off x="376825" y="15059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a:p>
          <a:p>
            <a:pPr marL="0" lvl="0" indent="0" rtl="0">
              <a:spcBef>
                <a:spcPts val="1600"/>
              </a:spcBef>
              <a:spcAft>
                <a:spcPts val="1600"/>
              </a:spcAft>
              <a:buNone/>
            </a:pPr>
            <a:endParaRPr sz="11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Participation: While participation is highly valued, it is not always clearly understood</a:t>
            </a:r>
            <a:endParaRPr/>
          </a:p>
        </p:txBody>
      </p:sp>
      <p:sp>
        <p:nvSpPr>
          <p:cNvPr id="210" name="Shape 210"/>
          <p:cNvSpPr txBox="1">
            <a:spLocks noGrp="1"/>
          </p:cNvSpPr>
          <p:nvPr>
            <p:ph type="body" idx="1"/>
          </p:nvPr>
        </p:nvSpPr>
        <p:spPr>
          <a:xfrm>
            <a:off x="376825" y="150590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100"/>
          </a:p>
          <a:p>
            <a:pPr marL="0" lvl="0" indent="0">
              <a:spcBef>
                <a:spcPts val="1600"/>
              </a:spcBef>
              <a:spcAft>
                <a:spcPts val="0"/>
              </a:spcAft>
              <a:buNone/>
            </a:pPr>
            <a:r>
              <a:rPr lang="en" sz="1100" b="1"/>
              <a:t>Participation  of PEP core to the identity of EAPN</a:t>
            </a:r>
            <a:endParaRPr sz="1100" b="1"/>
          </a:p>
          <a:p>
            <a:pPr marL="0" lvl="0" indent="0">
              <a:spcBef>
                <a:spcPts val="1600"/>
              </a:spcBef>
              <a:spcAft>
                <a:spcPts val="0"/>
              </a:spcAft>
              <a:buNone/>
            </a:pPr>
            <a:endParaRPr sz="1100" b="1"/>
          </a:p>
          <a:p>
            <a:pPr marL="0" lvl="0" indent="0" rtl="0">
              <a:spcBef>
                <a:spcPts val="1600"/>
              </a:spcBef>
              <a:spcAft>
                <a:spcPts val="1600"/>
              </a:spcAft>
              <a:buNone/>
            </a:pPr>
            <a:r>
              <a:rPr lang="en" sz="1100" b="1"/>
              <a:t>Dutch motion - no clear pathway</a:t>
            </a:r>
            <a:endParaRPr sz="11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Participation: While participation is highly valued, it is not always clearly understood</a:t>
            </a:r>
            <a:endParaRPr/>
          </a:p>
        </p:txBody>
      </p:sp>
      <p:sp>
        <p:nvSpPr>
          <p:cNvPr id="216" name="Shape 216"/>
          <p:cNvSpPr txBox="1">
            <a:spLocks noGrp="1"/>
          </p:cNvSpPr>
          <p:nvPr>
            <p:ph type="body" idx="1"/>
          </p:nvPr>
        </p:nvSpPr>
        <p:spPr>
          <a:xfrm>
            <a:off x="376825" y="150590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i="1">
                <a:solidFill>
                  <a:srgbClr val="0000FF"/>
                </a:solidFill>
              </a:rPr>
              <a:t>Right now, EAPN is mostly member led, and PEP have a secondary role, in the national organisations we are succeeding in getting people participating in leadership roles. If we claim we are an organisation that defends PEP we need to have them more integrated into the organisation</a:t>
            </a:r>
            <a:endParaRPr i="1">
              <a:solidFill>
                <a:srgbClr val="0000FF"/>
              </a:solidFill>
            </a:endParaRPr>
          </a:p>
          <a:p>
            <a:pPr marL="0" lvl="0" indent="0">
              <a:spcBef>
                <a:spcPts val="1600"/>
              </a:spcBef>
              <a:spcAft>
                <a:spcPts val="0"/>
              </a:spcAft>
              <a:buNone/>
            </a:pPr>
            <a:r>
              <a:rPr lang="en" i="1">
                <a:solidFill>
                  <a:srgbClr val="0000FF"/>
                </a:solidFill>
              </a:rPr>
              <a:t> The annual meeting leaves people incredibly frustrated, they get nothing back.</a:t>
            </a:r>
            <a:endParaRPr i="1">
              <a:solidFill>
                <a:srgbClr val="0000FF"/>
              </a:solidFill>
            </a:endParaRPr>
          </a:p>
          <a:p>
            <a:pPr marL="0" lvl="0" indent="0">
              <a:spcBef>
                <a:spcPts val="1600"/>
              </a:spcBef>
              <a:spcAft>
                <a:spcPts val="0"/>
              </a:spcAft>
              <a:buNone/>
            </a:pPr>
            <a:r>
              <a:rPr lang="en" i="1">
                <a:solidFill>
                  <a:srgbClr val="0000FF"/>
                </a:solidFill>
              </a:rPr>
              <a:t>We have all these recommendations arising at the end of the meeting of people experiencing poverty and they don’t go anywhere</a:t>
            </a:r>
            <a:endParaRPr i="1">
              <a:solidFill>
                <a:srgbClr val="0000FF"/>
              </a:solidFill>
            </a:endParaRPr>
          </a:p>
          <a:p>
            <a:pPr marL="0" lvl="0" indent="0">
              <a:spcBef>
                <a:spcPts val="1600"/>
              </a:spcBef>
              <a:spcAft>
                <a:spcPts val="0"/>
              </a:spcAft>
              <a:buNone/>
            </a:pPr>
            <a:r>
              <a:rPr lang="en" i="1">
                <a:solidFill>
                  <a:srgbClr val="0000FF"/>
                </a:solidFill>
              </a:rPr>
              <a:t>People experiencing poverty and vulnerability need to own EAPN – to be the leaders, not just the participants.</a:t>
            </a:r>
            <a:endParaRPr i="1">
              <a:solidFill>
                <a:srgbClr val="0000FF"/>
              </a:solidFill>
            </a:endParaRPr>
          </a:p>
          <a:p>
            <a:pPr marL="0" lvl="0" indent="0" rtl="0">
              <a:spcBef>
                <a:spcPts val="1600"/>
              </a:spcBef>
              <a:spcAft>
                <a:spcPts val="1600"/>
              </a:spcAft>
              <a:buNone/>
            </a:pPr>
            <a:endParaRPr sz="11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473125"/>
            <a:ext cx="8520600" cy="572700"/>
          </a:xfrm>
          <a:prstGeom prst="rect">
            <a:avLst/>
          </a:prstGeom>
        </p:spPr>
        <p:txBody>
          <a:bodyPr spcFirstLastPara="1" wrap="square" lIns="91425" tIns="91425" rIns="91425" bIns="91425" anchor="t" anchorCtr="0">
            <a:noAutofit/>
          </a:bodyPr>
          <a:lstStyle/>
          <a:p>
            <a:pPr marL="0" lvl="0" indent="-228600" rtl="0">
              <a:lnSpc>
                <a:spcPct val="115000"/>
              </a:lnSpc>
              <a:spcBef>
                <a:spcPts val="0"/>
              </a:spcBef>
              <a:spcAft>
                <a:spcPts val="0"/>
              </a:spcAft>
              <a:buClr>
                <a:schemeClr val="dk1"/>
              </a:buClr>
              <a:buSzPts val="1100"/>
              <a:buFont typeface="Arial"/>
              <a:buNone/>
            </a:pPr>
            <a:r>
              <a:rPr lang="en" sz="1400" b="1"/>
              <a:t>3. Participation:  While Participation is highly valued, it is not always clearly understood</a:t>
            </a:r>
            <a:endParaRPr sz="1400"/>
          </a:p>
        </p:txBody>
      </p:sp>
      <p:sp>
        <p:nvSpPr>
          <p:cNvPr id="222" name="Shape 222"/>
          <p:cNvSpPr txBox="1"/>
          <p:nvPr/>
        </p:nvSpPr>
        <p:spPr>
          <a:xfrm>
            <a:off x="927500" y="1264800"/>
            <a:ext cx="6445800" cy="3000000"/>
          </a:xfrm>
          <a:prstGeom prst="rect">
            <a:avLst/>
          </a:prstGeom>
          <a:noFill/>
          <a:ln>
            <a:noFill/>
          </a:ln>
        </p:spPr>
        <p:txBody>
          <a:bodyPr spcFirstLastPara="1" wrap="square" lIns="91425" tIns="91425" rIns="91425" bIns="91425" anchor="ctr" anchorCtr="0">
            <a:noAutofit/>
          </a:bodyPr>
          <a:lstStyle/>
          <a:p>
            <a:pPr marL="0" lvl="0" indent="-228600" rtl="0">
              <a:lnSpc>
                <a:spcPct val="115000"/>
              </a:lnSpc>
              <a:spcBef>
                <a:spcPts val="0"/>
              </a:spcBef>
              <a:spcAft>
                <a:spcPts val="0"/>
              </a:spcAft>
              <a:buNone/>
            </a:pPr>
            <a:r>
              <a:rPr lang="en" sz="1100" b="1">
                <a:solidFill>
                  <a:schemeClr val="dk1"/>
                </a:solidFill>
              </a:rPr>
              <a:t> </a:t>
            </a:r>
            <a:endParaRPr sz="1100" b="1">
              <a:solidFill>
                <a:schemeClr val="dk1"/>
              </a:solidFill>
            </a:endParaRPr>
          </a:p>
          <a:p>
            <a:pPr marL="0" lvl="0" indent="0" rtl="0">
              <a:lnSpc>
                <a:spcPct val="115000"/>
              </a:lnSpc>
              <a:spcBef>
                <a:spcPts val="0"/>
              </a:spcBef>
              <a:spcAft>
                <a:spcPts val="0"/>
              </a:spcAft>
              <a:buNone/>
            </a:pPr>
            <a:r>
              <a:rPr lang="en" sz="1100">
                <a:solidFill>
                  <a:schemeClr val="dk1"/>
                </a:solidFill>
              </a:rPr>
              <a:t> </a:t>
            </a:r>
            <a:endParaRPr sz="1100">
              <a:solidFill>
                <a:schemeClr val="dk1"/>
              </a:solidFill>
            </a:endParaRPr>
          </a:p>
          <a:p>
            <a:pPr marL="0" lvl="0" indent="0" rtl="0">
              <a:lnSpc>
                <a:spcPct val="115000"/>
              </a:lnSpc>
              <a:spcBef>
                <a:spcPts val="0"/>
              </a:spcBef>
              <a:spcAft>
                <a:spcPts val="0"/>
              </a:spcAft>
              <a:buNone/>
            </a:pPr>
            <a:r>
              <a:rPr lang="en" sz="1100" b="1">
                <a:solidFill>
                  <a:schemeClr val="dk1"/>
                </a:solidFill>
              </a:rPr>
              <a:t>Priority Action:</a:t>
            </a:r>
            <a:endParaRPr sz="1100" b="1">
              <a:solidFill>
                <a:schemeClr val="dk1"/>
              </a:solidFill>
            </a:endParaRPr>
          </a:p>
          <a:p>
            <a:pPr marL="0" lvl="0" indent="0" rtl="0">
              <a:lnSpc>
                <a:spcPct val="115000"/>
              </a:lnSpc>
              <a:spcBef>
                <a:spcPts val="1600"/>
              </a:spcBef>
              <a:spcAft>
                <a:spcPts val="0"/>
              </a:spcAft>
              <a:buNone/>
            </a:pPr>
            <a:r>
              <a:rPr lang="en" sz="1100">
                <a:solidFill>
                  <a:schemeClr val="dk1"/>
                </a:solidFill>
              </a:rPr>
              <a:t>The Director to present a paper during Phase 2 the strategic thinking process on the implementation of the Dutch resolution,  and any arising financial or structural changes necessary for decision by ExCo by latest June 2019.</a:t>
            </a:r>
            <a:endParaRPr sz="1100">
              <a:solidFill>
                <a:schemeClr val="dk1"/>
              </a:solidFill>
            </a:endParaRPr>
          </a:p>
          <a:p>
            <a:pPr marL="0" lvl="0" indent="0" rtl="0">
              <a:lnSpc>
                <a:spcPct val="115000"/>
              </a:lnSpc>
              <a:spcBef>
                <a:spcPts val="1600"/>
              </a:spcBef>
              <a:spcAft>
                <a:spcPts val="0"/>
              </a:spcAft>
              <a:buNone/>
            </a:pPr>
            <a:r>
              <a:rPr lang="en" sz="1100" b="1">
                <a:solidFill>
                  <a:schemeClr val="dk1"/>
                </a:solidFill>
              </a:rPr>
              <a:t>Recommended Change:</a:t>
            </a:r>
            <a:endParaRPr sz="1100" b="1">
              <a:solidFill>
                <a:schemeClr val="dk1"/>
              </a:solidFill>
            </a:endParaRPr>
          </a:p>
          <a:p>
            <a:pPr marL="0" lvl="0" indent="0" rtl="0">
              <a:lnSpc>
                <a:spcPct val="115000"/>
              </a:lnSpc>
              <a:spcBef>
                <a:spcPts val="1600"/>
              </a:spcBef>
              <a:spcAft>
                <a:spcPts val="1600"/>
              </a:spcAft>
              <a:buNone/>
            </a:pPr>
            <a:r>
              <a:rPr lang="en" sz="1100">
                <a:solidFill>
                  <a:schemeClr val="dk1"/>
                </a:solidFill>
              </a:rPr>
              <a:t>EAPN to become the expert on the human right to participate in decisions that impact on one’s life, to model best practice internally and to advocate for participation rights in the most relevant European forums</a:t>
            </a:r>
            <a:endParaRPr sz="110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Membership: The intensive consultation processes for members are not necessarily delivering on meaningful engagement</a:t>
            </a:r>
            <a:endParaRPr/>
          </a:p>
          <a:p>
            <a:pPr marL="0" lvl="0" indent="0" rtl="0">
              <a:spcBef>
                <a:spcPts val="0"/>
              </a:spcBef>
              <a:spcAft>
                <a:spcPts val="0"/>
              </a:spcAft>
              <a:buNone/>
            </a:pPr>
            <a:endParaRPr/>
          </a:p>
        </p:txBody>
      </p:sp>
      <p:sp>
        <p:nvSpPr>
          <p:cNvPr id="228" name="Shape 228"/>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Process:</a:t>
            </a:r>
            <a:endParaRPr/>
          </a:p>
        </p:txBody>
      </p:sp>
      <p:sp>
        <p:nvSpPr>
          <p:cNvPr id="70" name="Shape 7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286000" lvl="0" indent="457200" rtl="0">
              <a:spcBef>
                <a:spcPts val="0"/>
              </a:spcBef>
              <a:spcAft>
                <a:spcPts val="0"/>
              </a:spcAft>
              <a:buNone/>
            </a:pPr>
            <a:endParaRPr/>
          </a:p>
          <a:p>
            <a:pPr marL="2286000" lvl="0" indent="0" rtl="0">
              <a:spcBef>
                <a:spcPts val="1600"/>
              </a:spcBef>
              <a:spcAft>
                <a:spcPts val="0"/>
              </a:spcAft>
              <a:buNone/>
            </a:pPr>
            <a:r>
              <a:rPr lang="en" b="1"/>
              <a:t>Phase 1</a:t>
            </a:r>
            <a:r>
              <a:rPr lang="en"/>
              <a:t> Jan - July, organisational learnings, 12 interviews,   staff survey &amp; membership survey</a:t>
            </a:r>
            <a:endParaRPr/>
          </a:p>
          <a:p>
            <a:pPr marL="2286000" lvl="0" indent="0" rtl="0">
              <a:spcBef>
                <a:spcPts val="1600"/>
              </a:spcBef>
              <a:spcAft>
                <a:spcPts val="0"/>
              </a:spcAft>
              <a:buNone/>
            </a:pPr>
            <a:r>
              <a:rPr lang="en" b="1"/>
              <a:t>Phase 2</a:t>
            </a:r>
            <a:r>
              <a:rPr lang="en"/>
              <a:t> Drilling Down July - December, Theory of Change and PESTLE. Staff, Bureau, General Assembly, EEP</a:t>
            </a:r>
            <a:endParaRPr/>
          </a:p>
          <a:p>
            <a:pPr marL="2286000" lvl="0" indent="0" rtl="0">
              <a:spcBef>
                <a:spcPts val="1600"/>
              </a:spcBef>
              <a:spcAft>
                <a:spcPts val="1600"/>
              </a:spcAft>
              <a:buNone/>
            </a:pPr>
            <a:r>
              <a:rPr lang="en" b="1"/>
              <a:t>Phase 3</a:t>
            </a:r>
            <a:r>
              <a:rPr lang="en"/>
              <a:t> Decision Making Jan - September, Bureau,EEP NC, ExCo, EUISG, General Assembly</a:t>
            </a:r>
            <a:endParaRPr/>
          </a:p>
        </p:txBody>
      </p:sp>
      <p:pic>
        <p:nvPicPr>
          <p:cNvPr id="71" name="Shape 71"/>
          <p:cNvPicPr preferRelativeResize="0"/>
          <p:nvPr/>
        </p:nvPicPr>
        <p:blipFill>
          <a:blip r:embed="rId3">
            <a:alphaModFix/>
          </a:blip>
          <a:stretch>
            <a:fillRect/>
          </a:stretch>
        </p:blipFill>
        <p:spPr>
          <a:xfrm>
            <a:off x="492975" y="2275738"/>
            <a:ext cx="969000" cy="952251"/>
          </a:xfrm>
          <a:prstGeom prst="rect">
            <a:avLst/>
          </a:prstGeom>
          <a:noFill/>
          <a:ln>
            <a:noFill/>
          </a:ln>
        </p:spPr>
      </p:pic>
      <p:pic>
        <p:nvPicPr>
          <p:cNvPr id="72" name="Shape 72"/>
          <p:cNvPicPr preferRelativeResize="0"/>
          <p:nvPr/>
        </p:nvPicPr>
        <p:blipFill>
          <a:blip r:embed="rId4">
            <a:alphaModFix/>
          </a:blip>
          <a:stretch>
            <a:fillRect/>
          </a:stretch>
        </p:blipFill>
        <p:spPr>
          <a:xfrm>
            <a:off x="386850" y="3228000"/>
            <a:ext cx="1181250" cy="1181250"/>
          </a:xfrm>
          <a:prstGeom prst="rect">
            <a:avLst/>
          </a:prstGeom>
          <a:noFill/>
          <a:ln>
            <a:noFill/>
          </a:ln>
        </p:spPr>
      </p:pic>
      <p:pic>
        <p:nvPicPr>
          <p:cNvPr id="73" name="Shape 73"/>
          <p:cNvPicPr preferRelativeResize="0"/>
          <p:nvPr/>
        </p:nvPicPr>
        <p:blipFill>
          <a:blip r:embed="rId5">
            <a:alphaModFix/>
          </a:blip>
          <a:stretch>
            <a:fillRect/>
          </a:stretch>
        </p:blipFill>
        <p:spPr>
          <a:xfrm>
            <a:off x="434776" y="1152475"/>
            <a:ext cx="1521917" cy="1014626"/>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Membership: The intensive consultation processes for members are not necessarily delivering on meaningful engagement</a:t>
            </a:r>
            <a:endParaRPr/>
          </a:p>
          <a:p>
            <a:pPr marL="0" lvl="0" indent="0" rtl="0">
              <a:spcBef>
                <a:spcPts val="0"/>
              </a:spcBef>
              <a:spcAft>
                <a:spcPts val="0"/>
              </a:spcAft>
              <a:buNone/>
            </a:pPr>
            <a:endParaRPr/>
          </a:p>
        </p:txBody>
      </p:sp>
      <p:sp>
        <p:nvSpPr>
          <p:cNvPr id="234" name="Shape 234"/>
          <p:cNvSpPr txBox="1">
            <a:spLocks noGrp="1"/>
          </p:cNvSpPr>
          <p:nvPr>
            <p:ph type="body" idx="1"/>
          </p:nvPr>
        </p:nvSpPr>
        <p:spPr>
          <a:xfrm>
            <a:off x="376825" y="150590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100"/>
          </a:p>
          <a:p>
            <a:pPr marL="0" lvl="0" indent="0">
              <a:spcBef>
                <a:spcPts val="1600"/>
              </a:spcBef>
              <a:spcAft>
                <a:spcPts val="0"/>
              </a:spcAft>
              <a:buNone/>
            </a:pPr>
            <a:r>
              <a:rPr lang="en" sz="1100"/>
              <a:t>Every national organisation  in ExCo EUISG and GA</a:t>
            </a:r>
            <a:endParaRPr sz="1100"/>
          </a:p>
          <a:p>
            <a:pPr marL="0" lvl="0" indent="0">
              <a:spcBef>
                <a:spcPts val="1600"/>
              </a:spcBef>
              <a:spcAft>
                <a:spcPts val="0"/>
              </a:spcAft>
              <a:buNone/>
            </a:pPr>
            <a:r>
              <a:rPr lang="en" sz="1100"/>
              <a:t>But overburdened, extratative, overwhelming</a:t>
            </a:r>
            <a:endParaRPr sz="1100"/>
          </a:p>
          <a:p>
            <a:pPr marL="0" lvl="0" indent="0">
              <a:spcBef>
                <a:spcPts val="1600"/>
              </a:spcBef>
              <a:spcAft>
                <a:spcPts val="0"/>
              </a:spcAft>
              <a:buNone/>
            </a:pPr>
            <a:r>
              <a:rPr lang="en" sz="1100"/>
              <a:t>European networks expertise ignored</a:t>
            </a:r>
            <a:endParaRPr sz="1100"/>
          </a:p>
          <a:p>
            <a:pPr marL="0" lvl="0" indent="0">
              <a:spcBef>
                <a:spcPts val="1600"/>
              </a:spcBef>
              <a:spcAft>
                <a:spcPts val="0"/>
              </a:spcAft>
              <a:buNone/>
            </a:pPr>
            <a:r>
              <a:rPr lang="en" sz="1100"/>
              <a:t>Membership have very varied capacity</a:t>
            </a:r>
            <a:endParaRPr sz="1100"/>
          </a:p>
          <a:p>
            <a:pPr marL="0" lvl="0" indent="0">
              <a:spcBef>
                <a:spcPts val="1600"/>
              </a:spcBef>
              <a:spcAft>
                <a:spcPts val="0"/>
              </a:spcAft>
              <a:buNone/>
            </a:pPr>
            <a:r>
              <a:rPr lang="en" sz="1100"/>
              <a:t>Diversity as a strength </a:t>
            </a:r>
            <a:endParaRPr sz="1100"/>
          </a:p>
          <a:p>
            <a:pPr marL="0" lvl="0" indent="0" rtl="0">
              <a:spcBef>
                <a:spcPts val="1600"/>
              </a:spcBef>
              <a:spcAft>
                <a:spcPts val="0"/>
              </a:spcAft>
              <a:buNone/>
            </a:pPr>
            <a:r>
              <a:rPr lang="en" sz="1100"/>
              <a:t>Less issues, more focus may help</a:t>
            </a:r>
            <a:endParaRPr sz="1100"/>
          </a:p>
          <a:p>
            <a:pPr marL="0" lvl="0" indent="0" rtl="0">
              <a:spcBef>
                <a:spcPts val="1600"/>
              </a:spcBef>
              <a:spcAft>
                <a:spcPts val="1600"/>
              </a:spcAft>
              <a:buNone/>
            </a:pPr>
            <a:endParaRPr sz="11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Membership: The intensive consultation processes for members are not necessarily delivering on meaningful engagement</a:t>
            </a:r>
            <a:endParaRPr/>
          </a:p>
          <a:p>
            <a:pPr marL="0" lvl="0" indent="0" rtl="0">
              <a:spcBef>
                <a:spcPts val="0"/>
              </a:spcBef>
              <a:spcAft>
                <a:spcPts val="0"/>
              </a:spcAft>
              <a:buNone/>
            </a:pPr>
            <a:endParaRPr/>
          </a:p>
        </p:txBody>
      </p:sp>
      <p:sp>
        <p:nvSpPr>
          <p:cNvPr id="240" name="Shape 240"/>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a:p>
          <a:p>
            <a:pPr marL="0" lvl="0" indent="0" rtl="0">
              <a:spcBef>
                <a:spcPts val="1600"/>
              </a:spcBef>
              <a:spcAft>
                <a:spcPts val="0"/>
              </a:spcAft>
              <a:buNone/>
            </a:pPr>
            <a:r>
              <a:rPr lang="en" sz="1100" i="1">
                <a:solidFill>
                  <a:srgbClr val="0000FF"/>
                </a:solidFill>
              </a:rPr>
              <a:t>‘We are invited into too many fields, and the networks are not prepared for that, we simply don’t have the people to focus on all of these issues. Sometimes I get 15 emails per week, I can’t deal with it.’</a:t>
            </a:r>
            <a:endParaRPr sz="1100" i="1">
              <a:solidFill>
                <a:srgbClr val="0000FF"/>
              </a:solidFill>
            </a:endParaRPr>
          </a:p>
          <a:p>
            <a:pPr marL="0" lvl="0" indent="0" rtl="0">
              <a:spcBef>
                <a:spcPts val="1600"/>
              </a:spcBef>
              <a:spcAft>
                <a:spcPts val="0"/>
              </a:spcAft>
              <a:buNone/>
            </a:pPr>
            <a:r>
              <a:rPr lang="en" sz="1100" i="1">
                <a:solidFill>
                  <a:srgbClr val="0000FF"/>
                </a:solidFill>
              </a:rPr>
              <a:t> ‘If the things I was doing locally were sent to Brussels rather than it being extractive it would be more useful.’</a:t>
            </a:r>
            <a:endParaRPr sz="1100" i="1">
              <a:solidFill>
                <a:srgbClr val="0000FF"/>
              </a:solidFill>
            </a:endParaRPr>
          </a:p>
          <a:p>
            <a:pPr marL="0" lvl="0" indent="0" rtl="0">
              <a:spcBef>
                <a:spcPts val="1600"/>
              </a:spcBef>
              <a:spcAft>
                <a:spcPts val="0"/>
              </a:spcAft>
              <a:buNone/>
            </a:pPr>
            <a:r>
              <a:rPr lang="en" sz="1100" i="1">
                <a:solidFill>
                  <a:srgbClr val="0000FF"/>
                </a:solidFill>
              </a:rPr>
              <a:t>‘The team in Brussels should be more focused on coordinating things happening at national level, the deliverables we send to Brussels should be a reflection of what we do anyway, not a process in itself seeking extra work that is not connected to what I am doing. It’s not that members don’t want to do it, but they are likely to be overwhelmed.</a:t>
            </a:r>
            <a:endParaRPr sz="1100" i="1">
              <a:solidFill>
                <a:srgbClr val="0000FF"/>
              </a:solidFill>
            </a:endParaRPr>
          </a:p>
          <a:p>
            <a:pPr marL="0" lvl="0" indent="0" rtl="0">
              <a:spcBef>
                <a:spcPts val="1600"/>
              </a:spcBef>
              <a:spcAft>
                <a:spcPts val="0"/>
              </a:spcAft>
              <a:buNone/>
            </a:pPr>
            <a:r>
              <a:rPr lang="en" sz="1100" i="1">
                <a:solidFill>
                  <a:srgbClr val="0000FF"/>
                </a:solidFill>
              </a:rPr>
              <a:t>I feel over consulted and undervalued as a member. It’s very difficult to see where the value is for us as a European network. We are experts on a specific topic, they take input of national members as ‘truth’ and they don’t take input from us if there is a difference, they will always go with the national members. So we feel a bit useless.</a:t>
            </a:r>
            <a:endParaRPr sz="1100" i="1">
              <a:solidFill>
                <a:srgbClr val="0000FF"/>
              </a:solidFill>
            </a:endParaRPr>
          </a:p>
          <a:p>
            <a:pPr marL="0" lvl="0" indent="0" rtl="0">
              <a:spcBef>
                <a:spcPts val="1600"/>
              </a:spcBef>
              <a:spcAft>
                <a:spcPts val="0"/>
              </a:spcAft>
              <a:buNone/>
            </a:pPr>
            <a:r>
              <a:rPr lang="en" sz="1100" i="1">
                <a:solidFill>
                  <a:srgbClr val="0000FF"/>
                </a:solidFill>
              </a:rPr>
              <a:t>We were invited to participate in a process that ended up being a complete waste of our time and our resources</a:t>
            </a:r>
            <a:endParaRPr sz="1100" i="1">
              <a:solidFill>
                <a:srgbClr val="0000FF"/>
              </a:solidFill>
            </a:endParaRPr>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6" name="Shape 2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247" name="Shape 247"/>
          <p:cNvPicPr preferRelativeResize="0"/>
          <p:nvPr/>
        </p:nvPicPr>
        <p:blipFill>
          <a:blip r:embed="rId3">
            <a:alphaModFix/>
          </a:blip>
          <a:stretch>
            <a:fillRect/>
          </a:stretch>
        </p:blipFill>
        <p:spPr>
          <a:xfrm>
            <a:off x="0" y="444400"/>
            <a:ext cx="9144001" cy="4254701"/>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228600" rtl="0">
              <a:lnSpc>
                <a:spcPct val="115000"/>
              </a:lnSpc>
              <a:spcBef>
                <a:spcPts val="0"/>
              </a:spcBef>
              <a:spcAft>
                <a:spcPts val="0"/>
              </a:spcAft>
              <a:buClr>
                <a:schemeClr val="dk1"/>
              </a:buClr>
              <a:buSzPts val="1100"/>
              <a:buFont typeface="Arial"/>
              <a:buNone/>
            </a:pPr>
            <a:r>
              <a:rPr lang="en" sz="1400" b="1"/>
              <a:t>4. Membership: The intensive consultation processes for members are not necessarily delivering on meaningful engagement</a:t>
            </a:r>
            <a:endParaRPr sz="1400"/>
          </a:p>
        </p:txBody>
      </p:sp>
      <p:sp>
        <p:nvSpPr>
          <p:cNvPr id="253" name="Shape 253"/>
          <p:cNvSpPr txBox="1"/>
          <p:nvPr/>
        </p:nvSpPr>
        <p:spPr>
          <a:xfrm>
            <a:off x="449700" y="1291025"/>
            <a:ext cx="7841700" cy="3198600"/>
          </a:xfrm>
          <a:prstGeom prst="rect">
            <a:avLst/>
          </a:prstGeom>
          <a:noFill/>
          <a:ln>
            <a:noFill/>
          </a:ln>
        </p:spPr>
        <p:txBody>
          <a:bodyPr spcFirstLastPara="1" wrap="square" lIns="91425" tIns="91425" rIns="91425" bIns="91425" anchor="ctr" anchorCtr="0">
            <a:noAutofit/>
          </a:bodyPr>
          <a:lstStyle/>
          <a:p>
            <a:pPr marL="0" lvl="0" indent="-228600" rtl="0">
              <a:lnSpc>
                <a:spcPct val="115000"/>
              </a:lnSpc>
              <a:spcBef>
                <a:spcPts val="0"/>
              </a:spcBef>
              <a:spcAft>
                <a:spcPts val="0"/>
              </a:spcAft>
              <a:buNone/>
            </a:pPr>
            <a:endParaRPr sz="1100" b="1">
              <a:solidFill>
                <a:schemeClr val="dk1"/>
              </a:solidFill>
            </a:endParaRPr>
          </a:p>
          <a:p>
            <a:pPr marL="0" lvl="0" indent="0" rtl="0">
              <a:lnSpc>
                <a:spcPct val="115000"/>
              </a:lnSpc>
              <a:spcBef>
                <a:spcPts val="0"/>
              </a:spcBef>
              <a:spcAft>
                <a:spcPts val="0"/>
              </a:spcAft>
              <a:buNone/>
            </a:pPr>
            <a:r>
              <a:rPr lang="en" sz="1100" b="1">
                <a:solidFill>
                  <a:schemeClr val="dk1"/>
                </a:solidFill>
              </a:rPr>
              <a:t> </a:t>
            </a:r>
            <a:endParaRPr sz="1100" b="1">
              <a:solidFill>
                <a:schemeClr val="dk1"/>
              </a:solidFill>
            </a:endParaRPr>
          </a:p>
          <a:p>
            <a:pPr marL="0" lvl="0" indent="0" rtl="0">
              <a:lnSpc>
                <a:spcPct val="115000"/>
              </a:lnSpc>
              <a:spcBef>
                <a:spcPts val="0"/>
              </a:spcBef>
              <a:spcAft>
                <a:spcPts val="0"/>
              </a:spcAft>
              <a:buNone/>
            </a:pPr>
            <a:r>
              <a:rPr lang="en" sz="1100" b="1">
                <a:solidFill>
                  <a:schemeClr val="dk1"/>
                </a:solidFill>
              </a:rPr>
              <a:t>Priority Action:</a:t>
            </a:r>
            <a:endParaRPr sz="1100" b="1">
              <a:solidFill>
                <a:schemeClr val="dk1"/>
              </a:solidFill>
            </a:endParaRPr>
          </a:p>
          <a:p>
            <a:pPr marL="0" lvl="0" indent="0" rtl="0">
              <a:lnSpc>
                <a:spcPct val="115000"/>
              </a:lnSpc>
              <a:spcBef>
                <a:spcPts val="1600"/>
              </a:spcBef>
              <a:spcAft>
                <a:spcPts val="0"/>
              </a:spcAft>
              <a:buNone/>
            </a:pPr>
            <a:r>
              <a:rPr lang="en" sz="1100">
                <a:solidFill>
                  <a:schemeClr val="dk1"/>
                </a:solidFill>
              </a:rPr>
              <a:t>As part of the diversification strategy prioritization needs to be given to projects that build the capacity of weaker members.</a:t>
            </a:r>
            <a:endParaRPr sz="1100">
              <a:solidFill>
                <a:schemeClr val="dk1"/>
              </a:solidFill>
            </a:endParaRPr>
          </a:p>
          <a:p>
            <a:pPr marL="0" lvl="0" indent="0" rtl="0">
              <a:lnSpc>
                <a:spcPct val="115000"/>
              </a:lnSpc>
              <a:spcBef>
                <a:spcPts val="1600"/>
              </a:spcBef>
              <a:spcAft>
                <a:spcPts val="0"/>
              </a:spcAft>
              <a:buNone/>
            </a:pPr>
            <a:r>
              <a:rPr lang="en" sz="1100" b="1">
                <a:solidFill>
                  <a:schemeClr val="dk1"/>
                </a:solidFill>
              </a:rPr>
              <a:t>Recommended Change:</a:t>
            </a:r>
            <a:endParaRPr sz="1100" b="1">
              <a:solidFill>
                <a:schemeClr val="dk1"/>
              </a:solidFill>
            </a:endParaRPr>
          </a:p>
          <a:p>
            <a:pPr marL="0" lvl="0" indent="0" rtl="0">
              <a:lnSpc>
                <a:spcPct val="115000"/>
              </a:lnSpc>
              <a:spcBef>
                <a:spcPts val="1600"/>
              </a:spcBef>
              <a:spcAft>
                <a:spcPts val="1600"/>
              </a:spcAft>
              <a:buNone/>
            </a:pPr>
            <a:r>
              <a:rPr lang="en" sz="1100">
                <a:solidFill>
                  <a:schemeClr val="dk1"/>
                </a:solidFill>
              </a:rPr>
              <a:t>EAPN to focus on five or six issue areas for the next five years and orientate its structures to have specific, time limited, thematic working groups where members can opt into processes that are of most use and value to them.</a:t>
            </a:r>
            <a:endParaRPr sz="1100">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Human Capacity: Attention needs to be paid to ensuring that EAPN is maximising on its most important asset, people</a:t>
            </a:r>
            <a:endParaRPr/>
          </a:p>
          <a:p>
            <a:pPr marL="0" lvl="0" indent="0" rtl="0">
              <a:spcBef>
                <a:spcPts val="0"/>
              </a:spcBef>
              <a:spcAft>
                <a:spcPts val="0"/>
              </a:spcAft>
              <a:buNone/>
            </a:pPr>
            <a:endParaRPr/>
          </a:p>
        </p:txBody>
      </p:sp>
      <p:sp>
        <p:nvSpPr>
          <p:cNvPr id="259" name="Shape 259"/>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a:p>
          <a:p>
            <a:pPr marL="0" lvl="0" indent="0">
              <a:spcBef>
                <a:spcPts val="1600"/>
              </a:spcBef>
              <a:spcAft>
                <a:spcPts val="0"/>
              </a:spcAft>
              <a:buNone/>
            </a:pPr>
            <a:endParaRPr sz="1100">
              <a:solidFill>
                <a:srgbClr val="000000"/>
              </a:solidFill>
            </a:endParaRPr>
          </a:p>
          <a:p>
            <a:pPr marL="0" lvl="0" indent="0">
              <a:spcBef>
                <a:spcPts val="1600"/>
              </a:spcBef>
              <a:spcAft>
                <a:spcPts val="0"/>
              </a:spcAft>
              <a:buNone/>
            </a:pPr>
            <a:r>
              <a:rPr lang="en" sz="1100">
                <a:solidFill>
                  <a:srgbClr val="000000"/>
                </a:solidFill>
              </a:rPr>
              <a:t>24 years - 2 Directors  - culture of longevity</a:t>
            </a:r>
            <a:endParaRPr sz="1100">
              <a:solidFill>
                <a:srgbClr val="000000"/>
              </a:solidFill>
            </a:endParaRPr>
          </a:p>
          <a:p>
            <a:pPr marL="0" lvl="0" indent="0">
              <a:spcBef>
                <a:spcPts val="1600"/>
              </a:spcBef>
              <a:spcAft>
                <a:spcPts val="0"/>
              </a:spcAft>
              <a:buNone/>
            </a:pPr>
            <a:r>
              <a:rPr lang="en" sz="1100">
                <a:solidFill>
                  <a:srgbClr val="000000"/>
                </a:solidFill>
              </a:rPr>
              <a:t>Contributory factor  high levels of member engagement in management processes</a:t>
            </a:r>
            <a:endParaRPr sz="1100">
              <a:solidFill>
                <a:srgbClr val="000000"/>
              </a:solidFill>
            </a:endParaRPr>
          </a:p>
          <a:p>
            <a:pPr marL="0" lvl="0" indent="0">
              <a:spcBef>
                <a:spcPts val="1600"/>
              </a:spcBef>
              <a:spcAft>
                <a:spcPts val="0"/>
              </a:spcAft>
              <a:buNone/>
            </a:pPr>
            <a:endParaRPr sz="1100">
              <a:solidFill>
                <a:srgbClr val="000000"/>
              </a:solidFill>
            </a:endParaRPr>
          </a:p>
          <a:p>
            <a:pPr marL="0" lvl="0" indent="0">
              <a:spcBef>
                <a:spcPts val="1600"/>
              </a:spcBef>
              <a:spcAft>
                <a:spcPts val="0"/>
              </a:spcAft>
              <a:buNone/>
            </a:pPr>
            <a:r>
              <a:rPr lang="en" sz="1100">
                <a:solidFill>
                  <a:srgbClr val="000000"/>
                </a:solidFill>
              </a:rPr>
              <a:t>No tenure limits for ExCo or Bureau</a:t>
            </a:r>
            <a:endParaRPr sz="1100">
              <a:solidFill>
                <a:srgbClr val="000000"/>
              </a:solidFill>
            </a:endParaRPr>
          </a:p>
          <a:p>
            <a:pPr marL="0" lvl="0" indent="0">
              <a:spcBef>
                <a:spcPts val="1600"/>
              </a:spcBef>
              <a:spcAft>
                <a:spcPts val="0"/>
              </a:spcAft>
              <a:buNone/>
            </a:pPr>
            <a:endParaRPr sz="1100">
              <a:solidFill>
                <a:srgbClr val="000000"/>
              </a:solidFill>
            </a:endParaRPr>
          </a:p>
          <a:p>
            <a:pPr marL="0" lvl="0" indent="0">
              <a:spcBef>
                <a:spcPts val="1600"/>
              </a:spcBef>
              <a:spcAft>
                <a:spcPts val="0"/>
              </a:spcAft>
              <a:buNone/>
            </a:pPr>
            <a:r>
              <a:rPr lang="en" sz="1100">
                <a:solidFill>
                  <a:srgbClr val="000000"/>
                </a:solidFill>
              </a:rPr>
              <a:t>Cutbacks and burn out, prioritizing work, tensions and conflict</a:t>
            </a:r>
            <a:endParaRPr sz="1100">
              <a:solidFill>
                <a:srgbClr val="000000"/>
              </a:solidFill>
            </a:endParaRPr>
          </a:p>
          <a:p>
            <a:pPr marL="0" lvl="0" indent="0" rtl="0">
              <a:spcBef>
                <a:spcPts val="1600"/>
              </a:spcBef>
              <a:spcAft>
                <a:spcPts val="0"/>
              </a:spcAft>
              <a:buNone/>
            </a:pPr>
            <a:endParaRPr sz="1100" i="1">
              <a:solidFill>
                <a:srgbClr val="0000FF"/>
              </a:solidFill>
            </a:endParaRPr>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Human Capacity: Attention needs to be paid to ensuring that EAPN is maximising on its most important asset, people</a:t>
            </a:r>
            <a:endParaRPr/>
          </a:p>
          <a:p>
            <a:pPr marL="0" lvl="0" indent="0" rtl="0">
              <a:spcBef>
                <a:spcPts val="0"/>
              </a:spcBef>
              <a:spcAft>
                <a:spcPts val="0"/>
              </a:spcAft>
              <a:buNone/>
            </a:pPr>
            <a:endParaRPr/>
          </a:p>
        </p:txBody>
      </p:sp>
      <p:sp>
        <p:nvSpPr>
          <p:cNvPr id="265" name="Shape 265"/>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100"/>
          </a:p>
          <a:p>
            <a:pPr marL="0" lvl="0" indent="0">
              <a:spcBef>
                <a:spcPts val="1600"/>
              </a:spcBef>
              <a:spcAft>
                <a:spcPts val="0"/>
              </a:spcAft>
              <a:buNone/>
            </a:pPr>
            <a:endParaRPr sz="1100" i="1">
              <a:solidFill>
                <a:srgbClr val="0000FF"/>
              </a:solidFill>
            </a:endParaRPr>
          </a:p>
          <a:p>
            <a:pPr marL="0" lvl="0" indent="0">
              <a:spcBef>
                <a:spcPts val="1600"/>
              </a:spcBef>
              <a:spcAft>
                <a:spcPts val="0"/>
              </a:spcAft>
              <a:buNone/>
            </a:pPr>
            <a:r>
              <a:rPr lang="en" sz="1100" i="1">
                <a:solidFill>
                  <a:srgbClr val="0000FF"/>
                </a:solidFill>
              </a:rPr>
              <a:t>The history of the EAPN is like a weight – there is too little rotation in the staff and in the members</a:t>
            </a:r>
            <a:endParaRPr sz="1100" i="1">
              <a:solidFill>
                <a:srgbClr val="0000FF"/>
              </a:solidFill>
            </a:endParaRPr>
          </a:p>
          <a:p>
            <a:pPr marL="0" lvl="0" indent="0">
              <a:spcBef>
                <a:spcPts val="1600"/>
              </a:spcBef>
              <a:spcAft>
                <a:spcPts val="0"/>
              </a:spcAft>
              <a:buNone/>
            </a:pPr>
            <a:r>
              <a:rPr lang="en" sz="1100" i="1">
                <a:solidFill>
                  <a:srgbClr val="0000FF"/>
                </a:solidFill>
              </a:rPr>
              <a:t>The same people have been involved for a very long time, we need a new generation coming up</a:t>
            </a:r>
            <a:endParaRPr sz="1100" i="1">
              <a:solidFill>
                <a:srgbClr val="0000FF"/>
              </a:solidFill>
            </a:endParaRPr>
          </a:p>
          <a:p>
            <a:pPr marL="0" lvl="0" indent="0">
              <a:spcBef>
                <a:spcPts val="1600"/>
              </a:spcBef>
              <a:spcAft>
                <a:spcPts val="0"/>
              </a:spcAft>
              <a:buNone/>
            </a:pPr>
            <a:r>
              <a:rPr lang="en" sz="1100" i="1">
                <a:solidFill>
                  <a:srgbClr val="0000FF"/>
                </a:solidFill>
              </a:rPr>
              <a:t>We have low capacity and regular change among some members, no change among other members</a:t>
            </a:r>
            <a:endParaRPr sz="1100" i="1">
              <a:solidFill>
                <a:srgbClr val="0000FF"/>
              </a:solidFill>
            </a:endParaRPr>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228600" rtl="0">
              <a:lnSpc>
                <a:spcPct val="115000"/>
              </a:lnSpc>
              <a:spcBef>
                <a:spcPts val="0"/>
              </a:spcBef>
              <a:spcAft>
                <a:spcPts val="0"/>
              </a:spcAft>
              <a:buClr>
                <a:schemeClr val="dk1"/>
              </a:buClr>
              <a:buSzPts val="1100"/>
              <a:buFont typeface="Arial"/>
              <a:buNone/>
            </a:pPr>
            <a:r>
              <a:rPr lang="en" sz="1400" b="1"/>
              <a:t>5. Human Capacity: Attention needs to be paid to ensuring that EAPN is maximising on</a:t>
            </a:r>
            <a:endParaRPr sz="1400" b="1"/>
          </a:p>
          <a:p>
            <a:pPr marL="0" lvl="0" indent="457200" rtl="0">
              <a:lnSpc>
                <a:spcPct val="115000"/>
              </a:lnSpc>
              <a:spcBef>
                <a:spcPts val="0"/>
              </a:spcBef>
              <a:spcAft>
                <a:spcPts val="0"/>
              </a:spcAft>
              <a:buClr>
                <a:schemeClr val="dk1"/>
              </a:buClr>
              <a:buSzPts val="1100"/>
              <a:buFont typeface="Arial"/>
              <a:buNone/>
            </a:pPr>
            <a:r>
              <a:rPr lang="en" sz="1400" b="1"/>
              <a:t>its most important asset, people.</a:t>
            </a:r>
            <a:endParaRPr sz="1400"/>
          </a:p>
        </p:txBody>
      </p:sp>
      <p:sp>
        <p:nvSpPr>
          <p:cNvPr id="271" name="Shape 27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endParaRPr/>
          </a:p>
        </p:txBody>
      </p:sp>
      <p:sp>
        <p:nvSpPr>
          <p:cNvPr id="272" name="Shape 272"/>
          <p:cNvSpPr txBox="1"/>
          <p:nvPr/>
        </p:nvSpPr>
        <p:spPr>
          <a:xfrm>
            <a:off x="637075" y="1328500"/>
            <a:ext cx="7944900" cy="2955000"/>
          </a:xfrm>
          <a:prstGeom prst="rect">
            <a:avLst/>
          </a:prstGeom>
          <a:noFill/>
          <a:ln>
            <a:noFill/>
          </a:ln>
        </p:spPr>
        <p:txBody>
          <a:bodyPr spcFirstLastPara="1" wrap="square" lIns="91425" tIns="91425" rIns="91425" bIns="91425" anchor="ctr" anchorCtr="0">
            <a:noAutofit/>
          </a:bodyPr>
          <a:lstStyle/>
          <a:p>
            <a:pPr marL="0" lvl="0" indent="457200" rtl="0">
              <a:lnSpc>
                <a:spcPct val="115000"/>
              </a:lnSpc>
              <a:spcBef>
                <a:spcPts val="0"/>
              </a:spcBef>
              <a:spcAft>
                <a:spcPts val="0"/>
              </a:spcAft>
              <a:buNone/>
            </a:pPr>
            <a:endParaRPr sz="1100" b="1">
              <a:solidFill>
                <a:schemeClr val="dk1"/>
              </a:solidFill>
            </a:endParaRPr>
          </a:p>
          <a:p>
            <a:pPr marL="0" lvl="0" indent="0" rtl="0">
              <a:lnSpc>
                <a:spcPct val="115000"/>
              </a:lnSpc>
              <a:spcBef>
                <a:spcPts val="0"/>
              </a:spcBef>
              <a:spcAft>
                <a:spcPts val="0"/>
              </a:spcAft>
              <a:buNone/>
            </a:pPr>
            <a:r>
              <a:rPr lang="en" sz="1100">
                <a:solidFill>
                  <a:schemeClr val="dk1"/>
                </a:solidFill>
              </a:rPr>
              <a:t> </a:t>
            </a:r>
            <a:endParaRPr sz="1100">
              <a:solidFill>
                <a:schemeClr val="dk1"/>
              </a:solidFill>
            </a:endParaRPr>
          </a:p>
          <a:p>
            <a:pPr marL="0" lvl="0" indent="0" rtl="0">
              <a:lnSpc>
                <a:spcPct val="115000"/>
              </a:lnSpc>
              <a:spcBef>
                <a:spcPts val="0"/>
              </a:spcBef>
              <a:spcAft>
                <a:spcPts val="0"/>
              </a:spcAft>
              <a:buNone/>
            </a:pPr>
            <a:r>
              <a:rPr lang="en" sz="1100">
                <a:solidFill>
                  <a:schemeClr val="dk1"/>
                </a:solidFill>
              </a:rPr>
              <a:t> </a:t>
            </a:r>
            <a:endParaRPr sz="1100">
              <a:solidFill>
                <a:schemeClr val="dk1"/>
              </a:solidFill>
            </a:endParaRPr>
          </a:p>
          <a:p>
            <a:pPr marL="0" lvl="0" indent="0" rtl="0">
              <a:lnSpc>
                <a:spcPct val="115000"/>
              </a:lnSpc>
              <a:spcBef>
                <a:spcPts val="1600"/>
              </a:spcBef>
              <a:spcAft>
                <a:spcPts val="0"/>
              </a:spcAft>
              <a:buNone/>
            </a:pPr>
            <a:r>
              <a:rPr lang="en" sz="1100" b="1">
                <a:solidFill>
                  <a:schemeClr val="dk1"/>
                </a:solidFill>
              </a:rPr>
              <a:t>Priority Action:</a:t>
            </a:r>
            <a:endParaRPr sz="1100" b="1">
              <a:solidFill>
                <a:schemeClr val="dk1"/>
              </a:solidFill>
            </a:endParaRPr>
          </a:p>
          <a:p>
            <a:pPr marL="0" lvl="0" indent="0" rtl="0">
              <a:lnSpc>
                <a:spcPct val="115000"/>
              </a:lnSpc>
              <a:spcBef>
                <a:spcPts val="1600"/>
              </a:spcBef>
              <a:spcAft>
                <a:spcPts val="0"/>
              </a:spcAft>
              <a:buNone/>
            </a:pPr>
            <a:r>
              <a:rPr lang="en" sz="1100">
                <a:solidFill>
                  <a:schemeClr val="dk1"/>
                </a:solidFill>
              </a:rPr>
              <a:t>The Director to lead a review of staffing structures during Phase 3 of the strategic thinking process to ensure that resources reflect the priorities of the organisation, for presentation to the Bureau and sign off by the Ex Co by June 2019.</a:t>
            </a:r>
            <a:endParaRPr sz="1100">
              <a:solidFill>
                <a:schemeClr val="dk1"/>
              </a:solidFill>
            </a:endParaRPr>
          </a:p>
          <a:p>
            <a:pPr marL="0" lvl="0" indent="0" rtl="0">
              <a:lnSpc>
                <a:spcPct val="115000"/>
              </a:lnSpc>
              <a:spcBef>
                <a:spcPts val="1600"/>
              </a:spcBef>
              <a:spcAft>
                <a:spcPts val="0"/>
              </a:spcAft>
              <a:buNone/>
            </a:pPr>
            <a:r>
              <a:rPr lang="en" sz="1100">
                <a:solidFill>
                  <a:schemeClr val="dk1"/>
                </a:solidFill>
              </a:rPr>
              <a:t> </a:t>
            </a:r>
            <a:endParaRPr sz="1100">
              <a:solidFill>
                <a:schemeClr val="dk1"/>
              </a:solidFill>
            </a:endParaRPr>
          </a:p>
          <a:p>
            <a:pPr marL="0" lvl="0" indent="0" rtl="0">
              <a:lnSpc>
                <a:spcPct val="115000"/>
              </a:lnSpc>
              <a:spcBef>
                <a:spcPts val="1600"/>
              </a:spcBef>
              <a:spcAft>
                <a:spcPts val="0"/>
              </a:spcAft>
              <a:buNone/>
            </a:pPr>
            <a:r>
              <a:rPr lang="en" sz="1100" b="1">
                <a:solidFill>
                  <a:schemeClr val="dk1"/>
                </a:solidFill>
              </a:rPr>
              <a:t>Recommended Change:</a:t>
            </a:r>
            <a:endParaRPr sz="1100" b="1">
              <a:solidFill>
                <a:schemeClr val="dk1"/>
              </a:solidFill>
            </a:endParaRPr>
          </a:p>
          <a:p>
            <a:pPr marL="0" lvl="0" indent="0" rtl="0">
              <a:lnSpc>
                <a:spcPct val="115000"/>
              </a:lnSpc>
              <a:spcBef>
                <a:spcPts val="1600"/>
              </a:spcBef>
              <a:spcAft>
                <a:spcPts val="1600"/>
              </a:spcAft>
              <a:buNone/>
            </a:pPr>
            <a:r>
              <a:rPr lang="en" sz="1100">
                <a:solidFill>
                  <a:schemeClr val="dk1"/>
                </a:solidFill>
              </a:rPr>
              <a:t>EAPN to adopt tenure limits for participation in all elected roles and a system to actively support the full participation of new members.</a:t>
            </a:r>
            <a:endParaRPr sz="1100">
              <a:solidFill>
                <a:schemeClr val="dk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Change: Structural reform needs to be implemented to increase effectiveness and participation and reduce duplication</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78" name="Shape 278"/>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a:p>
          <a:p>
            <a:pPr marL="0" lvl="0" indent="0" rtl="0">
              <a:spcBef>
                <a:spcPts val="1600"/>
              </a:spcBef>
              <a:spcAft>
                <a:spcPts val="0"/>
              </a:spcAft>
              <a:buNone/>
            </a:pPr>
            <a:endParaRPr sz="1100">
              <a:solidFill>
                <a:srgbClr val="000000"/>
              </a:solidFill>
            </a:endParaRPr>
          </a:p>
          <a:p>
            <a:pPr marL="0" lvl="0" indent="0" rtl="0">
              <a:spcBef>
                <a:spcPts val="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Change: Structural reform needs to be implemented to increase effectiveness and participation and reduce duplication</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84" name="Shape 284"/>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a:p>
          <a:p>
            <a:pPr marL="0" lvl="0" indent="0" rtl="0">
              <a:spcBef>
                <a:spcPts val="1600"/>
              </a:spcBef>
              <a:spcAft>
                <a:spcPts val="0"/>
              </a:spcAft>
              <a:buNone/>
            </a:pPr>
            <a:r>
              <a:rPr lang="en" sz="1100">
                <a:solidFill>
                  <a:srgbClr val="000000"/>
                </a:solidFill>
              </a:rPr>
              <a:t>Debated  many times</a:t>
            </a:r>
            <a:endParaRPr sz="1100">
              <a:solidFill>
                <a:srgbClr val="000000"/>
              </a:solidFill>
            </a:endParaRPr>
          </a:p>
          <a:p>
            <a:pPr marL="0" lvl="0" indent="0" rtl="0">
              <a:spcBef>
                <a:spcPts val="0"/>
              </a:spcBef>
              <a:spcAft>
                <a:spcPts val="0"/>
              </a:spcAft>
              <a:buNone/>
            </a:pPr>
            <a:endParaRPr sz="1100">
              <a:solidFill>
                <a:srgbClr val="000000"/>
              </a:solidFill>
            </a:endParaRPr>
          </a:p>
          <a:p>
            <a:pPr marL="0" lvl="0" indent="0" rtl="0">
              <a:spcBef>
                <a:spcPts val="0"/>
              </a:spcBef>
              <a:spcAft>
                <a:spcPts val="0"/>
              </a:spcAft>
              <a:buNone/>
            </a:pPr>
            <a:r>
              <a:rPr lang="en" sz="1100">
                <a:solidFill>
                  <a:srgbClr val="000000"/>
                </a:solidFill>
              </a:rPr>
              <a:t>Time consuming, disheartening</a:t>
            </a:r>
            <a:endParaRPr sz="1100">
              <a:solidFill>
                <a:srgbClr val="000000"/>
              </a:solidFill>
            </a:endParaRPr>
          </a:p>
          <a:p>
            <a:pPr marL="0" lvl="0" indent="0" rtl="0">
              <a:spcBef>
                <a:spcPts val="0"/>
              </a:spcBef>
              <a:spcAft>
                <a:spcPts val="0"/>
              </a:spcAft>
              <a:buNone/>
            </a:pPr>
            <a:endParaRPr sz="1100">
              <a:solidFill>
                <a:srgbClr val="000000"/>
              </a:solidFill>
            </a:endParaRPr>
          </a:p>
          <a:p>
            <a:pPr marL="0" lvl="0" indent="0" rtl="0">
              <a:spcBef>
                <a:spcPts val="0"/>
              </a:spcBef>
              <a:spcAft>
                <a:spcPts val="0"/>
              </a:spcAft>
              <a:buNone/>
            </a:pPr>
            <a:r>
              <a:rPr lang="en" sz="1100">
                <a:solidFill>
                  <a:srgbClr val="000000"/>
                </a:solidFill>
              </a:rPr>
              <a:t>Structures not increasing accountability, participation and transparency</a:t>
            </a:r>
            <a:endParaRPr sz="1100">
              <a:solidFill>
                <a:srgbClr val="000000"/>
              </a:solidFill>
            </a:endParaRPr>
          </a:p>
          <a:p>
            <a:pPr marL="0" lvl="0" indent="0" rtl="0">
              <a:spcBef>
                <a:spcPts val="0"/>
              </a:spcBef>
              <a:spcAft>
                <a:spcPts val="0"/>
              </a:spcAft>
              <a:buNone/>
            </a:pPr>
            <a:endParaRPr sz="1100">
              <a:solidFill>
                <a:srgbClr val="000000"/>
              </a:solidFill>
            </a:endParaRPr>
          </a:p>
          <a:p>
            <a:pPr marL="0" lvl="0" indent="0" rtl="0">
              <a:spcBef>
                <a:spcPts val="0"/>
              </a:spcBef>
              <a:spcAft>
                <a:spcPts val="0"/>
              </a:spcAft>
              <a:buNone/>
            </a:pPr>
            <a:r>
              <a:rPr lang="en" sz="1100">
                <a:solidFill>
                  <a:srgbClr val="000000"/>
                </a:solidFill>
              </a:rPr>
              <a:t>Sometimes lead to contradictions</a:t>
            </a:r>
            <a:endParaRPr sz="1100">
              <a:solidFill>
                <a:srgbClr val="000000"/>
              </a:solidFill>
            </a:endParaRPr>
          </a:p>
          <a:p>
            <a:pPr marL="0" lvl="0" indent="0" rtl="0">
              <a:spcBef>
                <a:spcPts val="0"/>
              </a:spcBef>
              <a:spcAft>
                <a:spcPts val="0"/>
              </a:spcAft>
              <a:buNone/>
            </a:pPr>
            <a:endParaRPr sz="1100">
              <a:solidFill>
                <a:srgbClr val="000000"/>
              </a:solidFill>
            </a:endParaRPr>
          </a:p>
          <a:p>
            <a:pPr marL="0" lvl="0" indent="0" rtl="0">
              <a:spcBef>
                <a:spcPts val="0"/>
              </a:spcBef>
              <a:spcAft>
                <a:spcPts val="0"/>
              </a:spcAft>
              <a:buNone/>
            </a:pPr>
            <a:r>
              <a:rPr lang="en" sz="1100">
                <a:solidFill>
                  <a:srgbClr val="000000"/>
                </a:solidFill>
              </a:rPr>
              <a:t>ExCo vs EUISG</a:t>
            </a:r>
            <a:endParaRPr sz="1100">
              <a:solidFill>
                <a:srgbClr val="000000"/>
              </a:solidFill>
            </a:endParaRPr>
          </a:p>
          <a:p>
            <a:pPr marL="0" lvl="0" indent="0">
              <a:spcBef>
                <a:spcPts val="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Change: Structural reform needs to be implemented to increase effectiveness and participation and reduce duplication</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90" name="Shape 290"/>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100"/>
          </a:p>
          <a:p>
            <a:pPr marL="0" lvl="0" indent="0" rtl="0">
              <a:spcBef>
                <a:spcPts val="1600"/>
              </a:spcBef>
              <a:spcAft>
                <a:spcPts val="0"/>
              </a:spcAft>
              <a:buNone/>
            </a:pPr>
            <a:r>
              <a:rPr lang="en" sz="1100" i="1">
                <a:solidFill>
                  <a:srgbClr val="0000FF"/>
                </a:solidFill>
              </a:rPr>
              <a:t>EAPN have a management board of 35 people – this should be reduced, it is too much of an administrative burden, they need to streamline, it can lead to bad decisions.</a:t>
            </a:r>
            <a:endParaRPr sz="1100" i="1">
              <a:solidFill>
                <a:srgbClr val="0000FF"/>
              </a:solidFill>
            </a:endParaRPr>
          </a:p>
          <a:p>
            <a:pPr marL="0" lvl="0" indent="0" rtl="0">
              <a:spcBef>
                <a:spcPts val="1600"/>
              </a:spcBef>
              <a:spcAft>
                <a:spcPts val="0"/>
              </a:spcAft>
              <a:buNone/>
            </a:pPr>
            <a:endParaRPr sz="1100" i="1">
              <a:solidFill>
                <a:srgbClr val="0000FF"/>
              </a:solidFill>
            </a:endParaRPr>
          </a:p>
          <a:p>
            <a:pPr marL="0" lvl="0" indent="0" rtl="0">
              <a:spcBef>
                <a:spcPts val="0"/>
              </a:spcBef>
              <a:spcAft>
                <a:spcPts val="0"/>
              </a:spcAft>
              <a:buNone/>
            </a:pPr>
            <a:endParaRPr sz="1100" i="1">
              <a:solidFill>
                <a:srgbClr val="0000FF"/>
              </a:solidFill>
            </a:endParaRPr>
          </a:p>
          <a:p>
            <a:pPr marL="0" lvl="0" indent="0" rtl="0">
              <a:spcBef>
                <a:spcPts val="0"/>
              </a:spcBef>
              <a:spcAft>
                <a:spcPts val="0"/>
              </a:spcAft>
              <a:buNone/>
            </a:pPr>
            <a:r>
              <a:rPr lang="en" sz="1100" i="1">
                <a:solidFill>
                  <a:srgbClr val="0000FF"/>
                </a:solidFill>
              </a:rPr>
              <a:t>Some members think that by meeting three times a year you are in ‘control’ of the organisation, but this is the wrong way to look at it. You control the organisation by being part of the actions and activities, being part of the story.</a:t>
            </a:r>
            <a:endParaRPr sz="1100" i="1">
              <a:solidFill>
                <a:srgbClr val="0000FF"/>
              </a:solidFill>
            </a:endParaRPr>
          </a:p>
          <a:p>
            <a:pPr marL="0" lvl="0" indent="0" rtl="0">
              <a:spcBef>
                <a:spcPts val="0"/>
              </a:spcBef>
              <a:spcAft>
                <a:spcPts val="0"/>
              </a:spcAft>
              <a:buNone/>
            </a:pPr>
            <a:endParaRPr sz="1100" i="1">
              <a:solidFill>
                <a:srgbClr val="0000FF"/>
              </a:solidFill>
            </a:endParaRPr>
          </a:p>
          <a:p>
            <a:pPr marL="0" lvl="0" indent="0" rtl="0">
              <a:spcBef>
                <a:spcPts val="1600"/>
              </a:spcBef>
              <a:spcAft>
                <a:spcPts val="0"/>
              </a:spcAft>
              <a:buNone/>
            </a:pPr>
            <a:r>
              <a:rPr lang="en" sz="1100" i="1">
                <a:solidFill>
                  <a:srgbClr val="0000FF"/>
                </a:solidFill>
              </a:rPr>
              <a:t>It is humiliating, it was a complete waste of our time and a kick in the teeth for the staff.</a:t>
            </a:r>
            <a:endParaRPr sz="1100" i="1">
              <a:solidFill>
                <a:srgbClr val="0000FF"/>
              </a:solidFill>
            </a:endParaRPr>
          </a:p>
          <a:p>
            <a:pPr marL="0" lvl="0" indent="0" rtl="0">
              <a:spcBef>
                <a:spcPts val="1600"/>
              </a:spcBef>
              <a:spcAft>
                <a:spcPts val="0"/>
              </a:spcAft>
              <a:buNone/>
            </a:pPr>
            <a:r>
              <a:rPr lang="en" sz="1100" i="1">
                <a:solidFill>
                  <a:srgbClr val="0000FF"/>
                </a:solidFill>
              </a:rPr>
              <a:t> </a:t>
            </a:r>
            <a:endParaRPr sz="1100" i="1">
              <a:solidFill>
                <a:srgbClr val="0000FF"/>
              </a:solidFill>
            </a:endParaRPr>
          </a:p>
          <a:p>
            <a:pPr marL="0" lvl="0" indent="0" rtl="0">
              <a:spcBef>
                <a:spcPts val="160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Process: Today</a:t>
            </a:r>
            <a:endParaRPr/>
          </a:p>
        </p:txBody>
      </p:sp>
      <p:sp>
        <p:nvSpPr>
          <p:cNvPr id="79" name="Shape 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286000" lvl="0" indent="457200" rtl="0">
              <a:spcBef>
                <a:spcPts val="0"/>
              </a:spcBef>
              <a:spcAft>
                <a:spcPts val="0"/>
              </a:spcAft>
              <a:buNone/>
            </a:pPr>
            <a:endParaRPr/>
          </a:p>
          <a:p>
            <a:pPr marL="2286000" lvl="0" indent="0" rtl="0">
              <a:spcBef>
                <a:spcPts val="1600"/>
              </a:spcBef>
              <a:spcAft>
                <a:spcPts val="0"/>
              </a:spcAft>
              <a:buNone/>
            </a:pPr>
            <a:r>
              <a:rPr lang="en"/>
              <a:t>6 Themes</a:t>
            </a:r>
            <a:endParaRPr/>
          </a:p>
          <a:p>
            <a:pPr marL="2286000" lvl="0" indent="0" rtl="0">
              <a:spcBef>
                <a:spcPts val="1600"/>
              </a:spcBef>
              <a:spcAft>
                <a:spcPts val="0"/>
              </a:spcAft>
              <a:buNone/>
            </a:pPr>
            <a:r>
              <a:rPr lang="en"/>
              <a:t>6 Proposed Priority Actions</a:t>
            </a:r>
            <a:endParaRPr/>
          </a:p>
          <a:p>
            <a:pPr marL="2286000" lvl="0" indent="0" rtl="0">
              <a:spcBef>
                <a:spcPts val="1600"/>
              </a:spcBef>
              <a:spcAft>
                <a:spcPts val="0"/>
              </a:spcAft>
              <a:buNone/>
            </a:pPr>
            <a:r>
              <a:rPr lang="en"/>
              <a:t>6 Proposed Recommended Changes</a:t>
            </a:r>
            <a:endParaRPr/>
          </a:p>
          <a:p>
            <a:pPr marL="2286000" lvl="0" indent="0" rtl="0">
              <a:spcBef>
                <a:spcPts val="1600"/>
              </a:spcBef>
              <a:spcAft>
                <a:spcPts val="0"/>
              </a:spcAft>
              <a:buNone/>
            </a:pPr>
            <a:endParaRPr/>
          </a:p>
          <a:p>
            <a:pPr marL="457200" lvl="0" indent="457200" rtl="0">
              <a:spcBef>
                <a:spcPts val="1600"/>
              </a:spcBef>
              <a:spcAft>
                <a:spcPts val="1600"/>
              </a:spcAft>
              <a:buNone/>
            </a:pPr>
            <a:r>
              <a:rPr lang="en"/>
              <a:t> End of the Day - Agreed Action Points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96" name="Shape 29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297" name="Shape 297"/>
          <p:cNvPicPr preferRelativeResize="0"/>
          <p:nvPr/>
        </p:nvPicPr>
        <p:blipFill>
          <a:blip r:embed="rId3">
            <a:alphaModFix/>
          </a:blip>
          <a:stretch>
            <a:fillRect/>
          </a:stretch>
        </p:blipFill>
        <p:spPr>
          <a:xfrm>
            <a:off x="282672" y="0"/>
            <a:ext cx="8578655" cy="51435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Change: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03" name="Shape 303"/>
          <p:cNvSpPr txBox="1">
            <a:spLocks noGrp="1"/>
          </p:cNvSpPr>
          <p:nvPr>
            <p:ph type="body" idx="1"/>
          </p:nvPr>
        </p:nvSpPr>
        <p:spPr>
          <a:xfrm>
            <a:off x="311700" y="144080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100" i="1">
              <a:solidFill>
                <a:srgbClr val="0000FF"/>
              </a:solidFill>
            </a:endParaRPr>
          </a:p>
          <a:p>
            <a:pPr marL="0" lvl="0" indent="0">
              <a:spcBef>
                <a:spcPts val="1600"/>
              </a:spcBef>
              <a:spcAft>
                <a:spcPts val="0"/>
              </a:spcAft>
              <a:buNone/>
            </a:pPr>
            <a:r>
              <a:rPr lang="en" sz="1100">
                <a:solidFill>
                  <a:srgbClr val="0000FF"/>
                </a:solidFill>
              </a:rPr>
              <a:t>GA - cumbersome, resource intensive, draining on people and money - exasperates a lot of the negativity in the network</a:t>
            </a:r>
            <a:endParaRPr sz="1100">
              <a:solidFill>
                <a:srgbClr val="0000FF"/>
              </a:solidFill>
            </a:endParaRPr>
          </a:p>
          <a:p>
            <a:pPr marL="0" lvl="0" indent="0">
              <a:spcBef>
                <a:spcPts val="1600"/>
              </a:spcBef>
              <a:spcAft>
                <a:spcPts val="0"/>
              </a:spcAft>
              <a:buNone/>
            </a:pPr>
            <a:r>
              <a:rPr lang="en" sz="1100">
                <a:solidFill>
                  <a:srgbClr val="0000FF"/>
                </a:solidFill>
              </a:rPr>
              <a:t>ExCo - too big? Couldn't we have a board of 10-15 people running things. Too many resources.Should not take on policy but look at alternative political scenarios.</a:t>
            </a:r>
            <a:endParaRPr sz="1100">
              <a:solidFill>
                <a:srgbClr val="0000FF"/>
              </a:solidFill>
            </a:endParaRPr>
          </a:p>
          <a:p>
            <a:pPr marL="0" lvl="0" indent="0">
              <a:spcBef>
                <a:spcPts val="1600"/>
              </a:spcBef>
              <a:spcAft>
                <a:spcPts val="0"/>
              </a:spcAft>
              <a:buNone/>
            </a:pPr>
            <a:r>
              <a:rPr lang="en" sz="1100">
                <a:solidFill>
                  <a:srgbClr val="0000FF"/>
                </a:solidFill>
              </a:rPr>
              <a:t>Bureau - ExCo and Bureau should be replaced by a small board, lack of transparency</a:t>
            </a:r>
            <a:endParaRPr sz="1100">
              <a:solidFill>
                <a:srgbClr val="0000FF"/>
              </a:solidFill>
            </a:endParaRPr>
          </a:p>
          <a:p>
            <a:pPr marL="0" lvl="0" indent="0">
              <a:spcBef>
                <a:spcPts val="1600"/>
              </a:spcBef>
              <a:spcAft>
                <a:spcPts val="0"/>
              </a:spcAft>
              <a:buNone/>
            </a:pPr>
            <a:r>
              <a:rPr lang="en" sz="1100">
                <a:solidFill>
                  <a:srgbClr val="0000FF"/>
                </a:solidFill>
              </a:rPr>
              <a:t>EUIG - needs to innovate, fewer themes with less focus on technical processes, draw on experience and priorities of members</a:t>
            </a:r>
            <a:endParaRPr sz="1100">
              <a:solidFill>
                <a:srgbClr val="0000FF"/>
              </a:solidFill>
            </a:endParaRPr>
          </a:p>
          <a:p>
            <a:pPr marL="0" lvl="0" indent="0">
              <a:spcBef>
                <a:spcPts val="1600"/>
              </a:spcBef>
              <a:spcAft>
                <a:spcPts val="0"/>
              </a:spcAft>
              <a:buNone/>
            </a:pPr>
            <a:r>
              <a:rPr lang="en" sz="1100">
                <a:solidFill>
                  <a:srgbClr val="000000"/>
                </a:solidFill>
              </a:rPr>
              <a:t>Some dissent - status quo is necessary</a:t>
            </a:r>
            <a:endParaRPr sz="1100">
              <a:solidFill>
                <a:srgbClr val="000000"/>
              </a:solidFill>
            </a:endParaRPr>
          </a:p>
          <a:p>
            <a:pPr marL="0" lvl="0" indent="0">
              <a:spcBef>
                <a:spcPts val="1600"/>
              </a:spcBef>
              <a:spcAft>
                <a:spcPts val="0"/>
              </a:spcAft>
              <a:buNone/>
            </a:pPr>
            <a:endParaRPr sz="1100">
              <a:solidFill>
                <a:srgbClr val="000000"/>
              </a:solidFill>
            </a:endParaRPr>
          </a:p>
          <a:p>
            <a:pPr marL="0" lvl="0" indent="0" rtl="0">
              <a:spcBef>
                <a:spcPts val="1600"/>
              </a:spcBef>
              <a:spcAft>
                <a:spcPts val="0"/>
              </a:spcAft>
              <a:buNone/>
            </a:pPr>
            <a:endParaRPr sz="1100">
              <a:solidFill>
                <a:srgbClr val="000000"/>
              </a:solidFill>
            </a:endParaRPr>
          </a:p>
          <a:p>
            <a:pPr marL="0" lvl="0" indent="0" rtl="0">
              <a:spcBef>
                <a:spcPts val="1600"/>
              </a:spcBef>
              <a:spcAft>
                <a:spcPts val="0"/>
              </a:spcAft>
              <a:buNone/>
            </a:pPr>
            <a:r>
              <a:rPr lang="en" sz="1100" i="1">
                <a:solidFill>
                  <a:srgbClr val="0000FF"/>
                </a:solidFill>
              </a:rPr>
              <a:t> </a:t>
            </a:r>
            <a:endParaRPr sz="1100" i="1">
              <a:solidFill>
                <a:srgbClr val="0000FF"/>
              </a:solidFill>
            </a:endParaRPr>
          </a:p>
          <a:p>
            <a:pPr marL="0" lvl="0" indent="0" rtl="0">
              <a:spcBef>
                <a:spcPts val="160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0"/>
              </a:spcAft>
              <a:buNone/>
            </a:pPr>
            <a:endParaRPr sz="1100"/>
          </a:p>
          <a:p>
            <a:pPr marL="0" lvl="0" indent="0" rtl="0">
              <a:spcBef>
                <a:spcPts val="1600"/>
              </a:spcBef>
              <a:spcAft>
                <a:spcPts val="1600"/>
              </a:spcAft>
              <a:buNone/>
            </a:pPr>
            <a:endParaRPr sz="11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09" name="Shape 3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310" name="Shape 310"/>
          <p:cNvPicPr preferRelativeResize="0"/>
          <p:nvPr/>
        </p:nvPicPr>
        <p:blipFill>
          <a:blip r:embed="rId3">
            <a:alphaModFix/>
          </a:blip>
          <a:stretch>
            <a:fillRect/>
          </a:stretch>
        </p:blipFill>
        <p:spPr>
          <a:xfrm>
            <a:off x="311961" y="0"/>
            <a:ext cx="8520079"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Strengths:</a:t>
            </a:r>
            <a:endParaRPr b="1"/>
          </a:p>
        </p:txBody>
      </p:sp>
      <p:sp>
        <p:nvSpPr>
          <p:cNvPr id="85" name="Shape 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286000" lvl="0" indent="457200" rtl="0">
              <a:spcBef>
                <a:spcPts val="0"/>
              </a:spcBef>
              <a:spcAft>
                <a:spcPts val="0"/>
              </a:spcAft>
              <a:buNone/>
            </a:pPr>
            <a:r>
              <a:rPr lang="en">
                <a:solidFill>
                  <a:srgbClr val="000000"/>
                </a:solidFill>
              </a:rPr>
              <a:t>Unique role of EAPN</a:t>
            </a:r>
            <a:endParaRPr>
              <a:solidFill>
                <a:srgbClr val="000000"/>
              </a:solidFill>
            </a:endParaRPr>
          </a:p>
          <a:p>
            <a:pPr marL="2286000" lvl="0" indent="457200" rtl="0">
              <a:spcBef>
                <a:spcPts val="1600"/>
              </a:spcBef>
              <a:spcAft>
                <a:spcPts val="0"/>
              </a:spcAft>
              <a:buNone/>
            </a:pPr>
            <a:endParaRPr>
              <a:solidFill>
                <a:srgbClr val="000000"/>
              </a:solidFill>
            </a:endParaRPr>
          </a:p>
          <a:p>
            <a:pPr marL="2286000" lvl="0" indent="457200" rtl="0">
              <a:spcBef>
                <a:spcPts val="1600"/>
              </a:spcBef>
              <a:spcAft>
                <a:spcPts val="0"/>
              </a:spcAft>
              <a:buNone/>
            </a:pPr>
            <a:r>
              <a:rPr lang="en">
                <a:solidFill>
                  <a:srgbClr val="000000"/>
                </a:solidFill>
              </a:rPr>
              <a:t>Collegiality of the Network</a:t>
            </a:r>
            <a:endParaRPr>
              <a:solidFill>
                <a:srgbClr val="000000"/>
              </a:solidFill>
            </a:endParaRPr>
          </a:p>
          <a:p>
            <a:pPr marL="2286000" lvl="0" indent="457200" rtl="0">
              <a:spcBef>
                <a:spcPts val="1600"/>
              </a:spcBef>
              <a:spcAft>
                <a:spcPts val="0"/>
              </a:spcAft>
              <a:buNone/>
            </a:pPr>
            <a:endParaRPr>
              <a:solidFill>
                <a:srgbClr val="000000"/>
              </a:solidFill>
            </a:endParaRPr>
          </a:p>
          <a:p>
            <a:pPr marL="2286000" lvl="0" indent="457200" rtl="0">
              <a:spcBef>
                <a:spcPts val="1600"/>
              </a:spcBef>
              <a:spcAft>
                <a:spcPts val="1600"/>
              </a:spcAft>
              <a:buNone/>
            </a:pPr>
            <a:r>
              <a:rPr lang="en">
                <a:solidFill>
                  <a:srgbClr val="000000"/>
                </a:solidFill>
              </a:rPr>
              <a:t>Buy in to EAPN vision</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a:solidFill>
                  <a:srgbClr val="000000"/>
                </a:solidFill>
              </a:rPr>
              <a:t>Unique role of EAPN:</a:t>
            </a:r>
            <a:endParaRPr sz="2400" b="1">
              <a:solidFill>
                <a:srgbClr val="000000"/>
              </a:solidFill>
            </a:endParaRPr>
          </a:p>
        </p:txBody>
      </p:sp>
      <p:sp>
        <p:nvSpPr>
          <p:cNvPr id="91" name="Shape 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solidFill>
                  <a:srgbClr val="000000"/>
                </a:solidFill>
              </a:rPr>
              <a:t>Uniquely placed among European networks</a:t>
            </a:r>
            <a:endParaRPr>
              <a:solidFill>
                <a:srgbClr val="000000"/>
              </a:solidFill>
            </a:endParaRPr>
          </a:p>
          <a:p>
            <a:pPr marL="0" lvl="0" indent="0" algn="ctr" rtl="0">
              <a:spcBef>
                <a:spcPts val="1600"/>
              </a:spcBef>
              <a:spcAft>
                <a:spcPts val="0"/>
              </a:spcAft>
              <a:buClr>
                <a:schemeClr val="dk1"/>
              </a:buClr>
              <a:buSzPts val="1100"/>
              <a:buFont typeface="Arial"/>
              <a:buNone/>
            </a:pPr>
            <a:r>
              <a:rPr lang="en">
                <a:solidFill>
                  <a:srgbClr val="000000"/>
                </a:solidFill>
              </a:rPr>
              <a:t>Wide &amp; diverse membership</a:t>
            </a:r>
            <a:endParaRPr>
              <a:solidFill>
                <a:srgbClr val="000000"/>
              </a:solidFill>
            </a:endParaRPr>
          </a:p>
          <a:p>
            <a:pPr marL="0" lvl="0" indent="0" algn="ctr" rtl="0">
              <a:spcBef>
                <a:spcPts val="1600"/>
              </a:spcBef>
              <a:spcAft>
                <a:spcPts val="0"/>
              </a:spcAft>
              <a:buClr>
                <a:schemeClr val="dk1"/>
              </a:buClr>
              <a:buSzPts val="1100"/>
              <a:buFont typeface="Arial"/>
              <a:buNone/>
            </a:pPr>
            <a:r>
              <a:rPr lang="en">
                <a:solidFill>
                  <a:srgbClr val="000000"/>
                </a:solidFill>
              </a:rPr>
              <a:t>Breadth of ‘voice’</a:t>
            </a:r>
            <a:endParaRPr>
              <a:solidFill>
                <a:srgbClr val="000000"/>
              </a:solidFill>
            </a:endParaRPr>
          </a:p>
          <a:p>
            <a:pPr marL="0" lvl="0" indent="0" algn="ctr" rtl="0">
              <a:spcBef>
                <a:spcPts val="1600"/>
              </a:spcBef>
              <a:spcAft>
                <a:spcPts val="0"/>
              </a:spcAft>
              <a:buClr>
                <a:schemeClr val="dk1"/>
              </a:buClr>
              <a:buSzPts val="1100"/>
              <a:buFont typeface="Arial"/>
              <a:buNone/>
            </a:pPr>
            <a:r>
              <a:rPr lang="en">
                <a:solidFill>
                  <a:srgbClr val="000000"/>
                </a:solidFill>
              </a:rPr>
              <a:t>High standing with Commission</a:t>
            </a:r>
            <a:endParaRPr>
              <a:solidFill>
                <a:srgbClr val="000000"/>
              </a:solidFill>
            </a:endParaRPr>
          </a:p>
          <a:p>
            <a:pPr marL="0" lvl="0" indent="0" rtl="0">
              <a:spcBef>
                <a:spcPts val="1600"/>
              </a:spcBef>
              <a:spcAft>
                <a:spcPts val="0"/>
              </a:spcAft>
              <a:buClr>
                <a:schemeClr val="dk1"/>
              </a:buClr>
              <a:buSzPts val="1100"/>
              <a:buFont typeface="Arial"/>
              <a:buNone/>
            </a:pPr>
            <a:endParaRPr/>
          </a:p>
          <a:p>
            <a:pPr marL="2286000" lvl="0" indent="457200"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a:solidFill>
                  <a:srgbClr val="000000"/>
                </a:solidFill>
              </a:rPr>
              <a:t>Unique role of EAPN:</a:t>
            </a:r>
            <a:endParaRPr sz="2400" b="1">
              <a:solidFill>
                <a:srgbClr val="000000"/>
              </a:solidFill>
            </a:endParaRPr>
          </a:p>
        </p:txBody>
      </p:sp>
      <p:sp>
        <p:nvSpPr>
          <p:cNvPr id="97" name="Shape 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i="1">
                <a:solidFill>
                  <a:srgbClr val="1155CC"/>
                </a:solidFill>
              </a:rPr>
              <a:t>It is really helpful to use the name of EAPN when we are talking with our national Governments – it is like having a family that supports us and having good luck when you have problems.</a:t>
            </a:r>
            <a:endParaRPr i="1">
              <a:solidFill>
                <a:srgbClr val="1155CC"/>
              </a:solidFill>
            </a:endParaRPr>
          </a:p>
          <a:p>
            <a:pPr marL="0" lvl="0" indent="0" rtl="0">
              <a:spcBef>
                <a:spcPts val="1600"/>
              </a:spcBef>
              <a:spcAft>
                <a:spcPts val="0"/>
              </a:spcAft>
              <a:buClr>
                <a:schemeClr val="dk1"/>
              </a:buClr>
              <a:buSzPts val="1100"/>
              <a:buFont typeface="Arial"/>
              <a:buNone/>
            </a:pPr>
            <a:endParaRPr i="1">
              <a:solidFill>
                <a:srgbClr val="1155CC"/>
              </a:solidFill>
            </a:endParaRPr>
          </a:p>
          <a:p>
            <a:pPr marL="0" lvl="0" indent="0" rtl="0">
              <a:spcBef>
                <a:spcPts val="1600"/>
              </a:spcBef>
              <a:spcAft>
                <a:spcPts val="0"/>
              </a:spcAft>
              <a:buClr>
                <a:schemeClr val="dk1"/>
              </a:buClr>
              <a:buSzPts val="1100"/>
              <a:buFont typeface="Arial"/>
              <a:buNone/>
            </a:pPr>
            <a:r>
              <a:rPr lang="en" i="1">
                <a:solidFill>
                  <a:srgbClr val="1155CC"/>
                </a:solidFill>
              </a:rPr>
              <a:t>We know things about EU processes before our own civil servants do</a:t>
            </a:r>
            <a:endParaRPr i="1">
              <a:solidFill>
                <a:srgbClr val="1155CC"/>
              </a:solidFill>
            </a:endParaRPr>
          </a:p>
          <a:p>
            <a:pPr marL="2286000" lvl="0" indent="457200" rtl="0">
              <a:spcBef>
                <a:spcPts val="1600"/>
              </a:spcBef>
              <a:spcAft>
                <a:spcPts val="0"/>
              </a:spcAft>
              <a:buClr>
                <a:schemeClr val="dk1"/>
              </a:buClr>
              <a:buSzPts val="1100"/>
              <a:buFont typeface="Arial"/>
              <a:buNone/>
            </a:pPr>
            <a:r>
              <a:rPr lang="en" i="1">
                <a:solidFill>
                  <a:srgbClr val="1155CC"/>
                </a:solidFill>
              </a:rPr>
              <a:t> </a:t>
            </a:r>
            <a:endParaRPr i="1">
              <a:solidFill>
                <a:srgbClr val="1155CC"/>
              </a:solidFill>
            </a:endParaRPr>
          </a:p>
          <a:p>
            <a:pPr marL="0" lvl="0" indent="0" rtl="0">
              <a:spcBef>
                <a:spcPts val="1600"/>
              </a:spcBef>
              <a:spcAft>
                <a:spcPts val="0"/>
              </a:spcAft>
              <a:buClr>
                <a:schemeClr val="dk1"/>
              </a:buClr>
              <a:buSzPts val="1100"/>
              <a:buFont typeface="Arial"/>
              <a:buNone/>
            </a:pPr>
            <a:r>
              <a:rPr lang="en" i="1">
                <a:solidFill>
                  <a:srgbClr val="1155CC"/>
                </a:solidFill>
              </a:rPr>
              <a:t>We absolutely recognised the unique relationship EAPN has with the Commission, this is a key asset of the organisation.</a:t>
            </a:r>
            <a:endParaRPr i="1">
              <a:solidFill>
                <a:srgbClr val="1155CC"/>
              </a:solidFill>
            </a:endParaRPr>
          </a:p>
          <a:p>
            <a:pPr marL="2286000" lvl="0" indent="457200"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a:t>Collegiality of the network</a:t>
            </a:r>
            <a:r>
              <a:rPr lang="en"/>
              <a:t>:</a:t>
            </a:r>
            <a:endParaRPr/>
          </a:p>
        </p:txBody>
      </p:sp>
      <p:sp>
        <p:nvSpPr>
          <p:cNvPr id="103" name="Shape 10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a:solidFill>
                <a:srgbClr val="000000"/>
              </a:solidFill>
            </a:endParaRPr>
          </a:p>
          <a:p>
            <a:pPr marL="0" lvl="0" indent="0" algn="ctr" rtl="0">
              <a:spcBef>
                <a:spcPts val="1600"/>
              </a:spcBef>
              <a:spcAft>
                <a:spcPts val="0"/>
              </a:spcAft>
              <a:buClr>
                <a:schemeClr val="dk1"/>
              </a:buClr>
              <a:buSzPts val="1100"/>
              <a:buFont typeface="Arial"/>
              <a:buNone/>
            </a:pPr>
            <a:r>
              <a:rPr lang="en">
                <a:solidFill>
                  <a:srgbClr val="000000"/>
                </a:solidFill>
              </a:rPr>
              <a:t>Members values opportunities for shared learning</a:t>
            </a:r>
            <a:endParaRPr>
              <a:solidFill>
                <a:srgbClr val="000000"/>
              </a:solidFill>
            </a:endParaRPr>
          </a:p>
          <a:p>
            <a:pPr marL="0" lvl="0" indent="0" algn="ctr" rtl="0">
              <a:spcBef>
                <a:spcPts val="1600"/>
              </a:spcBef>
              <a:spcAft>
                <a:spcPts val="0"/>
              </a:spcAft>
              <a:buClr>
                <a:schemeClr val="dk1"/>
              </a:buClr>
              <a:buSzPts val="1100"/>
              <a:buFont typeface="Arial"/>
              <a:buNone/>
            </a:pPr>
            <a:r>
              <a:rPr lang="en">
                <a:solidFill>
                  <a:srgbClr val="000000"/>
                </a:solidFill>
              </a:rPr>
              <a:t>Best practice</a:t>
            </a:r>
            <a:endParaRPr>
              <a:solidFill>
                <a:srgbClr val="000000"/>
              </a:solidFill>
            </a:endParaRPr>
          </a:p>
          <a:p>
            <a:pPr marL="0" lvl="0" indent="0" algn="ctr" rtl="0">
              <a:spcBef>
                <a:spcPts val="1600"/>
              </a:spcBef>
              <a:spcAft>
                <a:spcPts val="0"/>
              </a:spcAft>
              <a:buClr>
                <a:schemeClr val="dk1"/>
              </a:buClr>
              <a:buSzPts val="1100"/>
              <a:buFont typeface="Arial"/>
              <a:buNone/>
            </a:pPr>
            <a:r>
              <a:rPr lang="en">
                <a:solidFill>
                  <a:srgbClr val="000000"/>
                </a:solidFill>
              </a:rPr>
              <a:t>Informal learning</a:t>
            </a:r>
            <a:endParaRPr>
              <a:solidFill>
                <a:srgbClr val="000000"/>
              </a:solidFill>
            </a:endParaRPr>
          </a:p>
          <a:p>
            <a:pPr marL="2286000" lvl="0" indent="457200"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a:t>Collegiality of the network</a:t>
            </a:r>
            <a:r>
              <a:rPr lang="en"/>
              <a:t>:</a:t>
            </a: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i="1">
                <a:solidFill>
                  <a:srgbClr val="1155CC"/>
                </a:solidFill>
              </a:rPr>
              <a:t>I am always enthused when I go to Brussels, because it reminds me that we have the ability to fight and to advocate.</a:t>
            </a:r>
            <a:endParaRPr i="1">
              <a:solidFill>
                <a:srgbClr val="1155CC"/>
              </a:solidFill>
            </a:endParaRPr>
          </a:p>
          <a:p>
            <a:pPr marL="0" lvl="0" indent="0" rtl="0">
              <a:spcBef>
                <a:spcPts val="1600"/>
              </a:spcBef>
              <a:spcAft>
                <a:spcPts val="0"/>
              </a:spcAft>
              <a:buNone/>
            </a:pPr>
            <a:endParaRPr i="1">
              <a:solidFill>
                <a:srgbClr val="1155CC"/>
              </a:solidFill>
            </a:endParaRPr>
          </a:p>
          <a:p>
            <a:pPr marL="0" lvl="0" indent="0" rtl="0">
              <a:spcBef>
                <a:spcPts val="1600"/>
              </a:spcBef>
              <a:spcAft>
                <a:spcPts val="0"/>
              </a:spcAft>
              <a:buClr>
                <a:schemeClr val="dk1"/>
              </a:buClr>
              <a:buSzPts val="1100"/>
              <a:buFont typeface="Arial"/>
              <a:buNone/>
            </a:pPr>
            <a:r>
              <a:rPr lang="en" i="1">
                <a:solidFill>
                  <a:srgbClr val="1155CC"/>
                </a:solidFill>
              </a:rPr>
              <a:t>The European wide work makes me enthusiastic, meeting people in the Brussels office and exchanging views is very interesting. Even though there are dark clouds in Europe politics at the moment, there is some hope that European politics will go in a better direction. Because the network is very large, there is always something new.</a:t>
            </a:r>
            <a:endParaRPr i="1">
              <a:solidFill>
                <a:srgbClr val="1155CC"/>
              </a:solidFill>
            </a:endParaRPr>
          </a:p>
          <a:p>
            <a:pPr marL="2286000" lvl="0" indent="457200"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2574</Words>
  <Application>Microsoft Office PowerPoint</Application>
  <PresentationFormat>On-screen Show (16:9)</PresentationFormat>
  <Paragraphs>249</Paragraphs>
  <Slides>42</Slides>
  <Notes>42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42</vt:i4>
      </vt:variant>
    </vt:vector>
  </HeadingPairs>
  <TitlesOfParts>
    <vt:vector size="44" baseType="lpstr">
      <vt:lpstr>Arial</vt:lpstr>
      <vt:lpstr>Simple Light</vt:lpstr>
      <vt:lpstr>Strategic thinking process</vt:lpstr>
      <vt:lpstr>The Process:</vt:lpstr>
      <vt:lpstr>The Process:</vt:lpstr>
      <vt:lpstr>The Process: Today</vt:lpstr>
      <vt:lpstr>Strengths:</vt:lpstr>
      <vt:lpstr>Unique role of EAPN:</vt:lpstr>
      <vt:lpstr>Unique role of EAPN:</vt:lpstr>
      <vt:lpstr>Collegiality of the network:</vt:lpstr>
      <vt:lpstr>Collegiality of the network:</vt:lpstr>
      <vt:lpstr>Buy in for EAPN  vision and values:</vt:lpstr>
      <vt:lpstr>Buy in for EAPN  vision and values:</vt:lpstr>
      <vt:lpstr>PowerPoint Presentation</vt:lpstr>
      <vt:lpstr>PowerPoint Presentation</vt:lpstr>
      <vt:lpstr>Ideas on values</vt:lpstr>
      <vt:lpstr>Challenges:</vt:lpstr>
      <vt:lpstr>Identity:</vt:lpstr>
      <vt:lpstr>Identity:</vt:lpstr>
      <vt:lpstr>Identity:</vt:lpstr>
      <vt:lpstr>Identity: The identity of EAPN is constrained by its relationships with the Commission</vt:lpstr>
      <vt:lpstr>Analysis: EAPN would benefit from a clearer shared political analysis</vt:lpstr>
      <vt:lpstr>Analysis: EAPN would benefit from a clearer shared political analysis</vt:lpstr>
      <vt:lpstr>Analysis: EAPN would benefit from a clearer shared political analysis</vt:lpstr>
      <vt:lpstr>If we were to be more effective at achieving our Vision</vt:lpstr>
      <vt:lpstr>PowerPoint Presentation</vt:lpstr>
      <vt:lpstr>Participation: While participation is highly valued, it is not always clearly understood</vt:lpstr>
      <vt:lpstr>Participation: While participation is highly valued, it is not always clearly understood</vt:lpstr>
      <vt:lpstr>Participation: While participation is highly valued, it is not always clearly understood</vt:lpstr>
      <vt:lpstr>3. Participation:  While Participation is highly valued, it is not always clearly understood</vt:lpstr>
      <vt:lpstr>Membership: The intensive consultation processes for members are not necessarily delivering on meaningful engagement </vt:lpstr>
      <vt:lpstr>Membership: The intensive consultation processes for members are not necessarily delivering on meaningful engagement </vt:lpstr>
      <vt:lpstr>Membership: The intensive consultation processes for members are not necessarily delivering on meaningful engagement </vt:lpstr>
      <vt:lpstr>PowerPoint Presentation</vt:lpstr>
      <vt:lpstr>4. Membership: The intensive consultation processes for members are not necessarily delivering on meaningful engagement</vt:lpstr>
      <vt:lpstr>Human Capacity: Attention needs to be paid to ensuring that EAPN is maximising on its most important asset, people </vt:lpstr>
      <vt:lpstr>Human Capacity: Attention needs to be paid to ensuring that EAPN is maximising on its most important asset, people </vt:lpstr>
      <vt:lpstr>5. Human Capacity: Attention needs to be paid to ensuring that EAPN is maximising on its most important asset, people.</vt:lpstr>
      <vt:lpstr>Change: Structural reform needs to be implemented to increase effectiveness and participation and reduce duplication  </vt:lpstr>
      <vt:lpstr>Change: Structural reform needs to be implemented to increase effectiveness and participation and reduce duplication  </vt:lpstr>
      <vt:lpstr>Change: Structural reform needs to be implemented to increase effectiveness and participation and reduce duplication  </vt:lpstr>
      <vt:lpstr>PowerPoint Presentation</vt:lpstr>
      <vt:lpstr>Change: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thinking process</dc:title>
  <dc:creator>Leo</dc:creator>
  <cp:lastModifiedBy>Leo</cp:lastModifiedBy>
  <cp:revision>1</cp:revision>
  <dcterms:modified xsi:type="dcterms:W3CDTF">2018-07-12T09:08:41Z</dcterms:modified>
</cp:coreProperties>
</file>