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b="1"/>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In the box for the Exco I would indicate that the Exco and the 2 sub committees WHICH TWO?  will both have face to face meetings quarterly on the same day with the sub committees meeting in the morning and the Exco in the afternoon and would also have additional meetings in the form of webinars as required.  </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I  should have also said that the Comms team should also be inside the Policy forum circle. When we portray the existing arrangement diagramatically we want to demonstrate how cumbersome and complicated the present structure is in comparison to what we are proposing. </a:t>
            </a:r>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I would then put the Political and Policy Meeting Committee on one side clearly linked to the Online Policy Forum which I would portray as a big circle encompassing the PEPS , thematic groups etc inside the circle and an upward link from the NN's, EO's and Affiliate Members to the Policy Forum along with a similar upward link from them directly to the Fund raising and Finance Committee which would be linked to the ExCo but not the policy forum. </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I think then you would want to show the number of elected and coopted positions in the exco box and indicate how mamy of them would also serve on the two (Sub Committees).  Hope this makes sense</a:t>
            </a:r>
            <a:endParaRPr/>
          </a:p>
          <a:p>
            <a:pPr indent="0" lvl="0" marL="0" rtl="0" algn="l">
              <a:spcBef>
                <a:spcPts val="0"/>
              </a:spcBef>
              <a:spcAft>
                <a:spcPts val="0"/>
              </a:spcAft>
              <a:buNone/>
            </a:pPr>
            <a:r>
              <a:t/>
            </a:r>
            <a:endParaRPr/>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eapn.eu/wp-content/uploads/2017/12/EAPN-Fundraising-and-Financial-Diversification-Team-Draft-Terms-of-Reference-v2-2808.pdf" TargetMode="External"/><Relationship Id="rId4" Type="http://schemas.openxmlformats.org/officeDocument/2006/relationships/hyperlink" Target="https://www.eapn.eu/wp-content/uploads/2018/06/EAPN-Terms-of-Reference-EUIS-FINAL.pdf" TargetMode="External"/><Relationship Id="rId5" Type="http://schemas.openxmlformats.org/officeDocument/2006/relationships/hyperlink" Target="http://www.eapn.eu/wp-content/uploads/2019/03/EAPN-Comms-PeP-Working-Group-3476.pdf" TargetMode="External"/><Relationship Id="rId6" Type="http://schemas.openxmlformats.org/officeDocument/2006/relationships/hyperlink" Target="https://www.eapn.eu/wp-content/uploads/2018/06/EAPN-Terms-of-Reference-Bureau.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3"/>
          <p:cNvSpPr/>
          <p:nvPr/>
        </p:nvSpPr>
        <p:spPr>
          <a:xfrm>
            <a:off x="-58325" y="-12"/>
            <a:ext cx="12192012" cy="7051968"/>
          </a:xfrm>
          <a:prstGeom prst="cloud">
            <a:avLst/>
          </a:prstGeom>
          <a:gradFill>
            <a:gsLst>
              <a:gs pos="0">
                <a:srgbClr val="FFFFFF"/>
              </a:gs>
              <a:gs pos="100000">
                <a:srgbClr val="B3B3B3"/>
              </a:gs>
            </a:gsLst>
            <a:path path="circle">
              <a:fillToRect b="50%" l="50%" r="50%" t="50%"/>
            </a:path>
            <a:tileRect/>
          </a:gradFill>
          <a:ln cap="flat" cmpd="sng" w="28575">
            <a:solidFill>
              <a:srgbClr val="A61C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
        <p:nvSpPr>
          <p:cNvPr id="90" name="Google Shape;90;p13"/>
          <p:cNvSpPr/>
          <p:nvPr/>
        </p:nvSpPr>
        <p:spPr>
          <a:xfrm>
            <a:off x="2133600" y="380725"/>
            <a:ext cx="2992500" cy="754500"/>
          </a:xfrm>
          <a:prstGeom prst="rect">
            <a:avLst/>
          </a:prstGeom>
          <a:solidFill>
            <a:srgbClr val="6D9EEB"/>
          </a:solidFill>
          <a:ln cap="flat" cmpd="sng" w="12700">
            <a:solidFill>
              <a:srgbClr val="6D9EE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latin typeface="Calibri"/>
              <a:ea typeface="Calibri"/>
              <a:cs typeface="Calibri"/>
              <a:sym typeface="Calibri"/>
            </a:endParaRPr>
          </a:p>
          <a:p>
            <a:pPr indent="0" lvl="0" marL="0" marR="0" rtl="0" algn="ctr">
              <a:spcBef>
                <a:spcPts val="0"/>
              </a:spcBef>
              <a:spcAft>
                <a:spcPts val="0"/>
              </a:spcAft>
              <a:buNone/>
            </a:pPr>
            <a:r>
              <a:rPr lang="en-GB" sz="2400">
                <a:latin typeface="Calibri"/>
                <a:ea typeface="Calibri"/>
                <a:cs typeface="Calibri"/>
                <a:sym typeface="Calibri"/>
              </a:rPr>
              <a:t>General Assembly</a:t>
            </a:r>
            <a:endParaRPr sz="2400">
              <a:latin typeface="Calibri"/>
              <a:ea typeface="Calibri"/>
              <a:cs typeface="Calibri"/>
              <a:sym typeface="Calibri"/>
            </a:endParaRPr>
          </a:p>
          <a:p>
            <a:pPr indent="0" lvl="0" marL="0" marR="0" rtl="0" algn="ctr">
              <a:spcBef>
                <a:spcPts val="0"/>
              </a:spcBef>
              <a:spcAft>
                <a:spcPts val="0"/>
              </a:spcAft>
              <a:buNone/>
            </a:pPr>
            <a:r>
              <a:t/>
            </a:r>
            <a:endParaRPr/>
          </a:p>
        </p:txBody>
      </p:sp>
      <p:sp>
        <p:nvSpPr>
          <p:cNvPr id="91" name="Google Shape;91;p13"/>
          <p:cNvSpPr/>
          <p:nvPr/>
        </p:nvSpPr>
        <p:spPr>
          <a:xfrm>
            <a:off x="3819300" y="1618788"/>
            <a:ext cx="3937500" cy="1246800"/>
          </a:xfrm>
          <a:prstGeom prst="roundRect">
            <a:avLst>
              <a:gd fmla="val 16667" name="adj"/>
            </a:avLst>
          </a:prstGeom>
          <a:solidFill>
            <a:srgbClr val="6D9EEB"/>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br>
              <a:rPr lang="en-GB" sz="3600">
                <a:solidFill>
                  <a:schemeClr val="lt1"/>
                </a:solidFill>
                <a:latin typeface="Calibri"/>
                <a:ea typeface="Calibri"/>
                <a:cs typeface="Calibri"/>
                <a:sym typeface="Calibri"/>
              </a:rPr>
            </a:br>
            <a:r>
              <a:rPr lang="en-GB" sz="2400">
                <a:latin typeface="Calibri"/>
                <a:ea typeface="Calibri"/>
                <a:cs typeface="Calibri"/>
                <a:sym typeface="Calibri"/>
              </a:rPr>
              <a:t>Executive Committee</a:t>
            </a:r>
            <a:r>
              <a:rPr lang="en-GB" sz="3600">
                <a:solidFill>
                  <a:schemeClr val="lt1"/>
                </a:solidFill>
                <a:latin typeface="Calibri"/>
                <a:ea typeface="Calibri"/>
                <a:cs typeface="Calibri"/>
                <a:sym typeface="Calibri"/>
              </a:rPr>
              <a:t> </a:t>
            </a:r>
            <a:endParaRPr/>
          </a:p>
          <a:p>
            <a:pPr indent="0" lvl="0" marL="0" marR="0" rtl="0" algn="ctr">
              <a:spcBef>
                <a:spcPts val="0"/>
              </a:spcBef>
              <a:spcAft>
                <a:spcPts val="0"/>
              </a:spcAft>
              <a:buNone/>
            </a:pPr>
            <a:r>
              <a:t/>
            </a:r>
            <a:endParaRPr/>
          </a:p>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2" name="Google Shape;92;p13"/>
          <p:cNvSpPr/>
          <p:nvPr/>
        </p:nvSpPr>
        <p:spPr>
          <a:xfrm>
            <a:off x="9377262" y="3128047"/>
            <a:ext cx="2006700" cy="1020000"/>
          </a:xfrm>
          <a:prstGeom prst="roundRect">
            <a:avLst>
              <a:gd fmla="val 16667" name="adj"/>
            </a:avLst>
          </a:prstGeom>
          <a:solidFill>
            <a:srgbClr val="93C47D"/>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a:uFill>
                  <a:noFill/>
                </a:uFill>
                <a:latin typeface="Calibri"/>
                <a:ea typeface="Calibri"/>
                <a:cs typeface="Calibri"/>
                <a:sym typeface="Calibri"/>
                <a:hlinkClick r:id="rId3"/>
              </a:rPr>
              <a:t>Finance + Fundraising</a:t>
            </a:r>
            <a:endParaRPr b="1">
              <a:latin typeface="Calibri"/>
              <a:ea typeface="Calibri"/>
              <a:cs typeface="Calibri"/>
              <a:sym typeface="Calibri"/>
            </a:endParaRPr>
          </a:p>
          <a:p>
            <a:pPr indent="0" lvl="0" marL="0" marR="0" rtl="0" algn="ctr">
              <a:spcBef>
                <a:spcPts val="0"/>
              </a:spcBef>
              <a:spcAft>
                <a:spcPts val="0"/>
              </a:spcAft>
              <a:buNone/>
            </a:pPr>
            <a:r>
              <a:t/>
            </a:r>
            <a:endParaRPr b="1"/>
          </a:p>
        </p:txBody>
      </p:sp>
      <p:sp>
        <p:nvSpPr>
          <p:cNvPr id="93" name="Google Shape;93;p13"/>
          <p:cNvSpPr/>
          <p:nvPr/>
        </p:nvSpPr>
        <p:spPr>
          <a:xfrm>
            <a:off x="1537850" y="3170050"/>
            <a:ext cx="1721400" cy="936000"/>
          </a:xfrm>
          <a:prstGeom prst="roundRect">
            <a:avLst>
              <a:gd fmla="val 16667" name="adj"/>
            </a:avLst>
          </a:prstGeom>
          <a:solidFill>
            <a:srgbClr val="93C47D"/>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a:uFill>
                  <a:noFill/>
                </a:uFill>
                <a:latin typeface="Calibri"/>
                <a:ea typeface="Calibri"/>
                <a:cs typeface="Calibri"/>
                <a:sym typeface="Calibri"/>
                <a:hlinkClick r:id="rId4"/>
              </a:rPr>
              <a:t>EUISG</a:t>
            </a:r>
            <a:endParaRPr b="1">
              <a:latin typeface="Calibri"/>
              <a:ea typeface="Calibri"/>
              <a:cs typeface="Calibri"/>
              <a:sym typeface="Calibri"/>
            </a:endParaRPr>
          </a:p>
          <a:p>
            <a:pPr indent="0" lvl="0" marL="0" marR="0" rtl="0" algn="ctr">
              <a:spcBef>
                <a:spcPts val="0"/>
              </a:spcBef>
              <a:spcAft>
                <a:spcPts val="0"/>
              </a:spcAft>
              <a:buNone/>
            </a:pPr>
            <a:r>
              <a:t/>
            </a:r>
            <a:endParaRPr b="1"/>
          </a:p>
        </p:txBody>
      </p:sp>
      <p:sp>
        <p:nvSpPr>
          <p:cNvPr id="94" name="Google Shape;94;p13"/>
          <p:cNvSpPr/>
          <p:nvPr/>
        </p:nvSpPr>
        <p:spPr>
          <a:xfrm>
            <a:off x="7236874" y="3125194"/>
            <a:ext cx="2006700" cy="1025700"/>
          </a:xfrm>
          <a:prstGeom prst="roundRect">
            <a:avLst>
              <a:gd fmla="val 16667" name="adj"/>
            </a:avLst>
          </a:prstGeom>
          <a:solidFill>
            <a:srgbClr val="93C47D"/>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a:latin typeface="Calibri"/>
                <a:ea typeface="Calibri"/>
                <a:cs typeface="Calibri"/>
                <a:sym typeface="Calibri"/>
              </a:rPr>
              <a:t>Membership Development. </a:t>
            </a:r>
            <a:endParaRPr b="1">
              <a:latin typeface="Calibri"/>
              <a:ea typeface="Calibri"/>
              <a:cs typeface="Calibri"/>
              <a:sym typeface="Calibri"/>
            </a:endParaRPr>
          </a:p>
        </p:txBody>
      </p:sp>
      <p:sp>
        <p:nvSpPr>
          <p:cNvPr id="95" name="Google Shape;95;p13"/>
          <p:cNvSpPr/>
          <p:nvPr/>
        </p:nvSpPr>
        <p:spPr>
          <a:xfrm>
            <a:off x="5528180" y="3115839"/>
            <a:ext cx="1599000" cy="1025700"/>
          </a:xfrm>
          <a:prstGeom prst="roundRect">
            <a:avLst>
              <a:gd fmla="val 16667" name="adj"/>
            </a:avLst>
          </a:prstGeom>
          <a:solidFill>
            <a:srgbClr val="93C47D"/>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a:latin typeface="Calibri"/>
                <a:ea typeface="Calibri"/>
                <a:cs typeface="Calibri"/>
                <a:sym typeface="Calibri"/>
              </a:rPr>
              <a:t>PeP Coordinators</a:t>
            </a:r>
            <a:endParaRPr b="1"/>
          </a:p>
        </p:txBody>
      </p:sp>
      <p:sp>
        <p:nvSpPr>
          <p:cNvPr id="96" name="Google Shape;96;p13"/>
          <p:cNvSpPr/>
          <p:nvPr/>
        </p:nvSpPr>
        <p:spPr>
          <a:xfrm>
            <a:off x="3411800" y="3121538"/>
            <a:ext cx="2006700" cy="1014300"/>
          </a:xfrm>
          <a:prstGeom prst="roundRect">
            <a:avLst>
              <a:gd fmla="val 16667" name="adj"/>
            </a:avLst>
          </a:prstGeom>
          <a:solidFill>
            <a:srgbClr val="93C47D"/>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a:uFill>
                  <a:noFill/>
                </a:uFill>
                <a:latin typeface="Calibri"/>
                <a:ea typeface="Calibri"/>
                <a:cs typeface="Calibri"/>
                <a:sym typeface="Calibri"/>
                <a:hlinkClick r:id="rId5"/>
              </a:rPr>
              <a:t>Comm’on Group</a:t>
            </a:r>
            <a:endParaRPr b="1">
              <a:latin typeface="Calibri"/>
              <a:ea typeface="Calibri"/>
              <a:cs typeface="Calibri"/>
              <a:sym typeface="Calibri"/>
            </a:endParaRPr>
          </a:p>
        </p:txBody>
      </p:sp>
      <p:sp>
        <p:nvSpPr>
          <p:cNvPr id="97" name="Google Shape;97;p13"/>
          <p:cNvSpPr/>
          <p:nvPr/>
        </p:nvSpPr>
        <p:spPr>
          <a:xfrm>
            <a:off x="8839175" y="1721813"/>
            <a:ext cx="2651100" cy="1162500"/>
          </a:xfrm>
          <a:prstGeom prst="roundRect">
            <a:avLst>
              <a:gd fmla="val 16667" name="adj"/>
            </a:avLst>
          </a:prstGeom>
          <a:solidFill>
            <a:srgbClr val="6D9EEB"/>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2400">
                <a:uFill>
                  <a:noFill/>
                </a:uFill>
                <a:latin typeface="Calibri"/>
                <a:ea typeface="Calibri"/>
                <a:cs typeface="Calibri"/>
                <a:sym typeface="Calibri"/>
                <a:hlinkClick r:id="rId6"/>
              </a:rPr>
              <a:t>Bureau</a:t>
            </a:r>
            <a:endParaRPr sz="2400">
              <a:latin typeface="Calibri"/>
              <a:ea typeface="Calibri"/>
              <a:cs typeface="Calibri"/>
              <a:sym typeface="Calibri"/>
            </a:endParaRPr>
          </a:p>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cxnSp>
        <p:nvCxnSpPr>
          <p:cNvPr id="98" name="Google Shape;98;p13"/>
          <p:cNvCxnSpPr/>
          <p:nvPr/>
        </p:nvCxnSpPr>
        <p:spPr>
          <a:xfrm>
            <a:off x="4194725" y="1162213"/>
            <a:ext cx="0" cy="429600"/>
          </a:xfrm>
          <a:prstGeom prst="straightConnector1">
            <a:avLst/>
          </a:prstGeom>
          <a:noFill/>
          <a:ln cap="flat" cmpd="sng" w="9525">
            <a:solidFill>
              <a:schemeClr val="dk2"/>
            </a:solidFill>
            <a:prstDash val="solid"/>
            <a:round/>
            <a:headEnd len="med" w="med" type="none"/>
            <a:tailEnd len="med" w="med" type="triangle"/>
          </a:ln>
        </p:spPr>
      </p:cxnSp>
      <p:sp>
        <p:nvSpPr>
          <p:cNvPr id="99" name="Google Shape;99;p13"/>
          <p:cNvSpPr txBox="1"/>
          <p:nvPr/>
        </p:nvSpPr>
        <p:spPr>
          <a:xfrm>
            <a:off x="7895613" y="1716525"/>
            <a:ext cx="1228500" cy="35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Calibri"/>
              <a:ea typeface="Calibri"/>
              <a:cs typeface="Calibri"/>
              <a:sym typeface="Calibri"/>
            </a:endParaRPr>
          </a:p>
        </p:txBody>
      </p:sp>
      <p:cxnSp>
        <p:nvCxnSpPr>
          <p:cNvPr id="100" name="Google Shape;100;p13"/>
          <p:cNvCxnSpPr/>
          <p:nvPr/>
        </p:nvCxnSpPr>
        <p:spPr>
          <a:xfrm flipH="1" rot="10800000">
            <a:off x="2854025" y="4724475"/>
            <a:ext cx="27600" cy="96900"/>
          </a:xfrm>
          <a:prstGeom prst="straightConnector1">
            <a:avLst/>
          </a:prstGeom>
          <a:noFill/>
          <a:ln cap="flat" cmpd="sng" w="9525">
            <a:solidFill>
              <a:schemeClr val="dk2"/>
            </a:solidFill>
            <a:prstDash val="solid"/>
            <a:round/>
            <a:headEnd len="med" w="med" type="none"/>
            <a:tailEnd len="med" w="med" type="none"/>
          </a:ln>
        </p:spPr>
      </p:cxnSp>
      <p:cxnSp>
        <p:nvCxnSpPr>
          <p:cNvPr id="101" name="Google Shape;101;p13"/>
          <p:cNvCxnSpPr/>
          <p:nvPr/>
        </p:nvCxnSpPr>
        <p:spPr>
          <a:xfrm>
            <a:off x="7953275" y="2300125"/>
            <a:ext cx="689400" cy="0"/>
          </a:xfrm>
          <a:prstGeom prst="straightConnector1">
            <a:avLst/>
          </a:prstGeom>
          <a:noFill/>
          <a:ln cap="flat" cmpd="sng" w="9525">
            <a:solidFill>
              <a:schemeClr val="dk2"/>
            </a:solidFill>
            <a:prstDash val="solid"/>
            <a:round/>
            <a:headEnd len="med" w="med" type="none"/>
            <a:tailEnd len="med" w="med" type="triangle"/>
          </a:ln>
        </p:spPr>
      </p:cxnSp>
      <p:sp>
        <p:nvSpPr>
          <p:cNvPr id="102" name="Google Shape;102;p13"/>
          <p:cNvSpPr txBox="1"/>
          <p:nvPr/>
        </p:nvSpPr>
        <p:spPr>
          <a:xfrm>
            <a:off x="55425" y="6414650"/>
            <a:ext cx="1599000" cy="353100"/>
          </a:xfrm>
          <a:prstGeom prst="rect">
            <a:avLst/>
          </a:prstGeom>
          <a:solidFill>
            <a:srgbClr val="4A86E8"/>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a:latin typeface="Calibri"/>
                <a:ea typeface="Calibri"/>
                <a:cs typeface="Calibri"/>
                <a:sym typeface="Calibri"/>
              </a:rPr>
              <a:t>Statutory Body</a:t>
            </a:r>
            <a:endParaRPr>
              <a:latin typeface="Calibri"/>
              <a:ea typeface="Calibri"/>
              <a:cs typeface="Calibri"/>
              <a:sym typeface="Calibri"/>
            </a:endParaRPr>
          </a:p>
        </p:txBody>
      </p:sp>
      <p:sp>
        <p:nvSpPr>
          <p:cNvPr id="103" name="Google Shape;103;p13"/>
          <p:cNvSpPr txBox="1"/>
          <p:nvPr/>
        </p:nvSpPr>
        <p:spPr>
          <a:xfrm>
            <a:off x="1717975" y="6414650"/>
            <a:ext cx="1385400" cy="311400"/>
          </a:xfrm>
          <a:prstGeom prst="rect">
            <a:avLst/>
          </a:prstGeom>
          <a:solidFill>
            <a:srgbClr val="93C47D"/>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a:latin typeface="Calibri"/>
                <a:ea typeface="Calibri"/>
                <a:cs typeface="Calibri"/>
                <a:sym typeface="Calibri"/>
              </a:rPr>
              <a:t>Working Group</a:t>
            </a:r>
            <a:endParaRPr>
              <a:latin typeface="Calibri"/>
              <a:ea typeface="Calibri"/>
              <a:cs typeface="Calibri"/>
              <a:sym typeface="Calibri"/>
            </a:endParaRPr>
          </a:p>
        </p:txBody>
      </p:sp>
      <p:sp>
        <p:nvSpPr>
          <p:cNvPr id="104" name="Google Shape;104;p13"/>
          <p:cNvSpPr txBox="1"/>
          <p:nvPr/>
        </p:nvSpPr>
        <p:spPr>
          <a:xfrm>
            <a:off x="3346450" y="42325"/>
            <a:ext cx="3636300" cy="31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a:solidFill>
                  <a:schemeClr val="dk1"/>
                </a:solidFill>
                <a:highlight>
                  <a:srgbClr val="FFFF00"/>
                </a:highlight>
                <a:latin typeface="Calibri"/>
                <a:ea typeface="Calibri"/>
                <a:cs typeface="Calibri"/>
                <a:sym typeface="Calibri"/>
              </a:rPr>
              <a:t>Adopts a TOR amendment to reflect responsibility for progressing TOC</a:t>
            </a:r>
            <a:endParaRPr>
              <a:solidFill>
                <a:schemeClr val="dk1"/>
              </a:solidFill>
            </a:endParaRPr>
          </a:p>
        </p:txBody>
      </p:sp>
      <p:sp>
        <p:nvSpPr>
          <p:cNvPr id="105" name="Google Shape;105;p13"/>
          <p:cNvSpPr txBox="1"/>
          <p:nvPr/>
        </p:nvSpPr>
        <p:spPr>
          <a:xfrm>
            <a:off x="8035625" y="6414650"/>
            <a:ext cx="1815000" cy="311400"/>
          </a:xfrm>
          <a:prstGeom prst="rect">
            <a:avLst/>
          </a:prstGeom>
          <a:noFill/>
          <a:ln cap="flat" cmpd="sng" w="28575">
            <a:solidFill>
              <a:srgbClr val="98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GB">
                <a:latin typeface="Calibri"/>
                <a:ea typeface="Calibri"/>
                <a:cs typeface="Calibri"/>
                <a:sym typeface="Calibri"/>
              </a:rPr>
              <a:t>Theory of Change</a:t>
            </a:r>
            <a:endParaRPr>
              <a:latin typeface="Calibri"/>
              <a:ea typeface="Calibri"/>
              <a:cs typeface="Calibri"/>
              <a:sym typeface="Calibri"/>
            </a:endParaRPr>
          </a:p>
        </p:txBody>
      </p:sp>
      <p:sp>
        <p:nvSpPr>
          <p:cNvPr id="106" name="Google Shape;106;p13"/>
          <p:cNvSpPr txBox="1"/>
          <p:nvPr/>
        </p:nvSpPr>
        <p:spPr>
          <a:xfrm>
            <a:off x="2064325" y="4150900"/>
            <a:ext cx="7946700" cy="892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a:highlight>
                  <a:srgbClr val="FFFF00"/>
                </a:highlight>
                <a:latin typeface="Calibri"/>
                <a:ea typeface="Calibri"/>
                <a:cs typeface="Calibri"/>
                <a:sym typeface="Calibri"/>
              </a:rPr>
              <a:t>Each Working Group has clear ToR based on Theory of Change + Appropriate Budget</a:t>
            </a:r>
            <a:endParaRPr>
              <a:highlight>
                <a:srgbClr val="FFFF00"/>
              </a:highlight>
              <a:latin typeface="Calibri"/>
              <a:ea typeface="Calibri"/>
              <a:cs typeface="Calibri"/>
              <a:sym typeface="Calibri"/>
            </a:endParaRPr>
          </a:p>
          <a:p>
            <a:pPr indent="0" lvl="0" marL="0" rtl="0" algn="ctr">
              <a:spcBef>
                <a:spcPts val="0"/>
              </a:spcBef>
              <a:spcAft>
                <a:spcPts val="0"/>
              </a:spcAft>
              <a:buNone/>
            </a:pPr>
            <a:r>
              <a:rPr lang="en-GB">
                <a:highlight>
                  <a:srgbClr val="FFFF00"/>
                </a:highlight>
                <a:latin typeface="Calibri"/>
                <a:ea typeface="Calibri"/>
                <a:cs typeface="Calibri"/>
                <a:sym typeface="Calibri"/>
              </a:rPr>
              <a:t>Each Working Group and Structure prepares an Work Plan to reflect Theory of Change and agreed priorities</a:t>
            </a:r>
            <a:endParaRPr>
              <a:highlight>
                <a:srgbClr val="FFFF00"/>
              </a:highlight>
              <a:latin typeface="Calibri"/>
              <a:ea typeface="Calibri"/>
              <a:cs typeface="Calibri"/>
              <a:sym typeface="Calibri"/>
            </a:endParaRPr>
          </a:p>
        </p:txBody>
      </p:sp>
      <p:sp>
        <p:nvSpPr>
          <p:cNvPr id="107" name="Google Shape;107;p13"/>
          <p:cNvSpPr txBox="1"/>
          <p:nvPr/>
        </p:nvSpPr>
        <p:spPr>
          <a:xfrm>
            <a:off x="9403100" y="518900"/>
            <a:ext cx="2651100" cy="89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a:solidFill>
                  <a:schemeClr val="dk1"/>
                </a:solidFill>
                <a:highlight>
                  <a:srgbClr val="FFFF00"/>
                </a:highlight>
                <a:latin typeface="Calibri"/>
                <a:ea typeface="Calibri"/>
                <a:cs typeface="Calibri"/>
                <a:sym typeface="Calibri"/>
              </a:rPr>
              <a:t>Adopts a TOR amendment to reflect responsibility for progressing TOC</a:t>
            </a:r>
            <a:endParaRPr>
              <a:solidFill>
                <a:schemeClr val="dk1"/>
              </a:solidFill>
              <a:highlight>
                <a:srgbClr val="FFFF00"/>
              </a:highlight>
              <a:latin typeface="Calibri"/>
              <a:ea typeface="Calibri"/>
              <a:cs typeface="Calibri"/>
              <a:sym typeface="Calibri"/>
            </a:endParaRPr>
          </a:p>
          <a:p>
            <a:pPr indent="0" lvl="0" marL="0" rtl="0" algn="l">
              <a:spcBef>
                <a:spcPts val="0"/>
              </a:spcBef>
              <a:spcAft>
                <a:spcPts val="0"/>
              </a:spcAft>
              <a:buNone/>
            </a:pPr>
            <a:r>
              <a:rPr lang="en-GB">
                <a:highlight>
                  <a:srgbClr val="FFFF00"/>
                </a:highlight>
                <a:latin typeface="Calibri"/>
                <a:ea typeface="Calibri"/>
                <a:cs typeface="Calibri"/>
                <a:sym typeface="Calibri"/>
              </a:rPr>
              <a:t>Leads on TOR for all Working Groups</a:t>
            </a:r>
            <a:endParaRPr>
              <a:highlight>
                <a:srgbClr val="FFFF00"/>
              </a:highlight>
              <a:latin typeface="Calibri"/>
              <a:ea typeface="Calibri"/>
              <a:cs typeface="Calibri"/>
              <a:sym typeface="Calibri"/>
            </a:endParaRPr>
          </a:p>
          <a:p>
            <a:pPr indent="0" lvl="0" marL="0" rtl="0" algn="l">
              <a:spcBef>
                <a:spcPts val="0"/>
              </a:spcBef>
              <a:spcAft>
                <a:spcPts val="0"/>
              </a:spcAft>
              <a:buNone/>
            </a:pPr>
            <a:r>
              <a:rPr lang="en-GB">
                <a:highlight>
                  <a:srgbClr val="FFFF00"/>
                </a:highlight>
                <a:latin typeface="Calibri"/>
                <a:ea typeface="Calibri"/>
                <a:cs typeface="Calibri"/>
                <a:sym typeface="Calibri"/>
              </a:rPr>
              <a:t>Approves Work Plans</a:t>
            </a:r>
            <a:endParaRPr>
              <a:highlight>
                <a:srgbClr val="FFFF00"/>
              </a:highlight>
              <a:latin typeface="Calibri"/>
              <a:ea typeface="Calibri"/>
              <a:cs typeface="Calibri"/>
              <a:sym typeface="Calibri"/>
            </a:endParaRPr>
          </a:p>
        </p:txBody>
      </p:sp>
      <p:sp>
        <p:nvSpPr>
          <p:cNvPr id="108" name="Google Shape;108;p13"/>
          <p:cNvSpPr txBox="1"/>
          <p:nvPr/>
        </p:nvSpPr>
        <p:spPr>
          <a:xfrm>
            <a:off x="10011050" y="6376750"/>
            <a:ext cx="1599000" cy="31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a:highlight>
                  <a:srgbClr val="FFFF00"/>
                </a:highlight>
                <a:latin typeface="Calibri"/>
                <a:ea typeface="Calibri"/>
                <a:cs typeface="Calibri"/>
                <a:sym typeface="Calibri"/>
              </a:rPr>
              <a:t>Recommendations</a:t>
            </a:r>
            <a:endParaRPr>
              <a:highlight>
                <a:srgbClr val="FFFF00"/>
              </a:highlight>
              <a:latin typeface="Calibri"/>
              <a:ea typeface="Calibri"/>
              <a:cs typeface="Calibri"/>
              <a:sym typeface="Calibri"/>
            </a:endParaRPr>
          </a:p>
        </p:txBody>
      </p:sp>
      <p:cxnSp>
        <p:nvCxnSpPr>
          <p:cNvPr id="109" name="Google Shape;109;p13"/>
          <p:cNvCxnSpPr/>
          <p:nvPr/>
        </p:nvCxnSpPr>
        <p:spPr>
          <a:xfrm flipH="1" rot="10800000">
            <a:off x="3020300" y="2853875"/>
            <a:ext cx="858900" cy="263400"/>
          </a:xfrm>
          <a:prstGeom prst="straightConnector1">
            <a:avLst/>
          </a:prstGeom>
          <a:noFill/>
          <a:ln cap="flat" cmpd="sng" w="9525">
            <a:solidFill>
              <a:schemeClr val="dk2"/>
            </a:solidFill>
            <a:prstDash val="solid"/>
            <a:round/>
            <a:headEnd len="med" w="med" type="none"/>
            <a:tailEnd len="med" w="med" type="triangle"/>
          </a:ln>
        </p:spPr>
      </p:cxnSp>
      <p:cxnSp>
        <p:nvCxnSpPr>
          <p:cNvPr id="110" name="Google Shape;110;p13"/>
          <p:cNvCxnSpPr/>
          <p:nvPr/>
        </p:nvCxnSpPr>
        <p:spPr>
          <a:xfrm rot="10800000">
            <a:off x="4765975" y="2923375"/>
            <a:ext cx="0" cy="166200"/>
          </a:xfrm>
          <a:prstGeom prst="straightConnector1">
            <a:avLst/>
          </a:prstGeom>
          <a:noFill/>
          <a:ln cap="flat" cmpd="sng" w="9525">
            <a:solidFill>
              <a:schemeClr val="dk2"/>
            </a:solidFill>
            <a:prstDash val="solid"/>
            <a:round/>
            <a:headEnd len="med" w="med" type="none"/>
            <a:tailEnd len="med" w="med" type="triangle"/>
          </a:ln>
        </p:spPr>
      </p:cxnSp>
      <p:cxnSp>
        <p:nvCxnSpPr>
          <p:cNvPr id="111" name="Google Shape;111;p13"/>
          <p:cNvCxnSpPr>
            <a:stCxn id="95" idx="0"/>
          </p:cNvCxnSpPr>
          <p:nvPr/>
        </p:nvCxnSpPr>
        <p:spPr>
          <a:xfrm>
            <a:off x="6327680" y="3115839"/>
            <a:ext cx="0" cy="0"/>
          </a:xfrm>
          <a:prstGeom prst="straightConnector1">
            <a:avLst/>
          </a:prstGeom>
          <a:noFill/>
          <a:ln cap="flat" cmpd="sng" w="9525">
            <a:solidFill>
              <a:schemeClr val="dk2"/>
            </a:solidFill>
            <a:prstDash val="solid"/>
            <a:round/>
            <a:headEnd len="med" w="med" type="none"/>
            <a:tailEnd len="med" w="med" type="triangle"/>
          </a:ln>
        </p:spPr>
      </p:cxnSp>
      <p:cxnSp>
        <p:nvCxnSpPr>
          <p:cNvPr id="112" name="Google Shape;112;p13"/>
          <p:cNvCxnSpPr/>
          <p:nvPr/>
        </p:nvCxnSpPr>
        <p:spPr>
          <a:xfrm rot="10800000">
            <a:off x="6096000" y="2978563"/>
            <a:ext cx="0" cy="166200"/>
          </a:xfrm>
          <a:prstGeom prst="straightConnector1">
            <a:avLst/>
          </a:prstGeom>
          <a:noFill/>
          <a:ln cap="flat" cmpd="sng" w="9525">
            <a:solidFill>
              <a:schemeClr val="dk2"/>
            </a:solidFill>
            <a:prstDash val="solid"/>
            <a:round/>
            <a:headEnd len="med" w="med" type="none"/>
            <a:tailEnd len="med" w="med" type="triangle"/>
          </a:ln>
        </p:spPr>
      </p:cxnSp>
      <p:cxnSp>
        <p:nvCxnSpPr>
          <p:cNvPr id="113" name="Google Shape;113;p13"/>
          <p:cNvCxnSpPr/>
          <p:nvPr/>
        </p:nvCxnSpPr>
        <p:spPr>
          <a:xfrm rot="10800000">
            <a:off x="7412150" y="2978750"/>
            <a:ext cx="221700" cy="83100"/>
          </a:xfrm>
          <a:prstGeom prst="straightConnector1">
            <a:avLst/>
          </a:prstGeom>
          <a:noFill/>
          <a:ln cap="flat" cmpd="sng" w="9525">
            <a:solidFill>
              <a:schemeClr val="dk2"/>
            </a:solidFill>
            <a:prstDash val="solid"/>
            <a:round/>
            <a:headEnd len="med" w="med" type="none"/>
            <a:tailEnd len="med" w="med" type="triangle"/>
          </a:ln>
        </p:spPr>
      </p:cxnSp>
      <p:cxnSp>
        <p:nvCxnSpPr>
          <p:cNvPr id="114" name="Google Shape;114;p13"/>
          <p:cNvCxnSpPr/>
          <p:nvPr/>
        </p:nvCxnSpPr>
        <p:spPr>
          <a:xfrm rot="10800000">
            <a:off x="7786375" y="2854125"/>
            <a:ext cx="2008800" cy="249300"/>
          </a:xfrm>
          <a:prstGeom prst="straightConnector1">
            <a:avLst/>
          </a:prstGeom>
          <a:noFill/>
          <a:ln cap="flat" cmpd="sng" w="9525">
            <a:solidFill>
              <a:schemeClr val="dk2"/>
            </a:solidFill>
            <a:prstDash val="solid"/>
            <a:round/>
            <a:headEnd len="med" w="med" type="none"/>
            <a:tailEnd len="med" w="med" type="triangle"/>
          </a:ln>
        </p:spPr>
      </p:cxnSp>
      <p:sp>
        <p:nvSpPr>
          <p:cNvPr id="115" name="Google Shape;115;p13"/>
          <p:cNvSpPr txBox="1"/>
          <p:nvPr/>
        </p:nvSpPr>
        <p:spPr>
          <a:xfrm>
            <a:off x="5283875" y="1311813"/>
            <a:ext cx="3339000" cy="116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a:highlight>
                  <a:srgbClr val="FFFF00"/>
                </a:highlight>
                <a:latin typeface="Calibri"/>
                <a:ea typeface="Calibri"/>
                <a:cs typeface="Calibri"/>
                <a:sym typeface="Calibri"/>
              </a:rPr>
              <a:t>Adopts a TOR amendment to reflect responsibility for progressing TOC</a:t>
            </a:r>
            <a:endParaRPr>
              <a:highlight>
                <a:srgbClr val="FFFF00"/>
              </a:highlight>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