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83" r:id="rId3"/>
    <p:sldId id="294" r:id="rId4"/>
    <p:sldId id="312" r:id="rId5"/>
    <p:sldId id="313" r:id="rId6"/>
    <p:sldId id="300" r:id="rId7"/>
    <p:sldId id="290" r:id="rId8"/>
    <p:sldId id="298" r:id="rId9"/>
    <p:sldId id="301" r:id="rId10"/>
    <p:sldId id="317" r:id="rId11"/>
    <p:sldId id="320" r:id="rId12"/>
    <p:sldId id="321" r:id="rId13"/>
    <p:sldId id="322" r:id="rId14"/>
    <p:sldId id="304" r:id="rId15"/>
    <p:sldId id="305" r:id="rId16"/>
    <p:sldId id="318" r:id="rId17"/>
    <p:sldId id="306" r:id="rId18"/>
    <p:sldId id="307" r:id="rId19"/>
    <p:sldId id="319" r:id="rId20"/>
    <p:sldId id="308" r:id="rId21"/>
    <p:sldId id="309" r:id="rId22"/>
    <p:sldId id="314" r:id="rId23"/>
    <p:sldId id="323" r:id="rId24"/>
    <p:sldId id="324" r:id="rId25"/>
    <p:sldId id="325" r:id="rId26"/>
    <p:sldId id="266" r:id="rId27"/>
  </p:sldIdLst>
  <p:sldSz cx="9144000" cy="6858000" type="screen4x3"/>
  <p:notesSz cx="6797675" cy="9926638"/>
  <p:defaultTextStyle>
    <a:defPPr>
      <a:defRPr lang="fr-B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99"/>
    <a:srgbClr val="0000FF"/>
    <a:srgbClr val="008080"/>
    <a:srgbClr val="FF6600"/>
    <a:srgbClr val="990033"/>
    <a:srgbClr val="993366"/>
    <a:srgbClr val="333399"/>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79310" autoAdjust="0"/>
  </p:normalViewPr>
  <p:slideViewPr>
    <p:cSldViewPr>
      <p:cViewPr varScale="1">
        <p:scale>
          <a:sx n="51" d="100"/>
          <a:sy n="51" d="100"/>
        </p:scale>
        <p:origin x="1592" y="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FFB9B1E-D93D-45E0-959D-DAA726F4F868}" type="datetimeFigureOut">
              <a:rPr lang="en-GB" smtClean="0"/>
              <a:t>22/08/2018</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403D094-B39F-4652-B14F-005EA7C16AA7}" type="slidenum">
              <a:rPr lang="en-GB" smtClean="0"/>
              <a:t>‹#›</a:t>
            </a:fld>
            <a:endParaRPr lang="en-GB"/>
          </a:p>
        </p:txBody>
      </p:sp>
    </p:spTree>
    <p:extLst>
      <p:ext uri="{BB962C8B-B14F-4D97-AF65-F5344CB8AC3E}">
        <p14:creationId xmlns:p14="http://schemas.microsoft.com/office/powerpoint/2010/main" val="577002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03D094-B39F-4652-B14F-005EA7C16AA7}" type="slidenum">
              <a:rPr lang="en-GB" smtClean="0"/>
              <a:t>1</a:t>
            </a:fld>
            <a:endParaRPr lang="en-GB"/>
          </a:p>
        </p:txBody>
      </p:sp>
    </p:spTree>
    <p:extLst>
      <p:ext uri="{BB962C8B-B14F-4D97-AF65-F5344CB8AC3E}">
        <p14:creationId xmlns:p14="http://schemas.microsoft.com/office/powerpoint/2010/main" val="3573444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kern="1200" dirty="0">
                <a:solidFill>
                  <a:schemeClr val="tx1"/>
                </a:solidFill>
                <a:effectLst/>
                <a:latin typeface="+mn-lt"/>
                <a:ea typeface="+mn-ea"/>
                <a:cs typeface="+mn-cs"/>
              </a:rPr>
              <a:t>Encourage EAPN members / PeP to be engaged in relevant political consultations, when they are meaningful and likely to have an impact. Will need analysis of which spaces we should be in and which to ignore.</a:t>
            </a:r>
          </a:p>
          <a:p>
            <a:pPr marL="228600" indent="-228600">
              <a:buAutoNum type="arabicPeriod"/>
            </a:pPr>
            <a:r>
              <a:rPr lang="en-US" sz="1200" b="0" kern="1200" dirty="0">
                <a:solidFill>
                  <a:schemeClr val="tx1"/>
                </a:solidFill>
                <a:effectLst/>
                <a:latin typeface="+mn-lt"/>
                <a:ea typeface="+mn-ea"/>
                <a:cs typeface="+mn-cs"/>
              </a:rPr>
              <a:t>Focus political efforts on building our political ideology for a Europe free of poverty and social exclusion and promoting this in relevant spaces</a:t>
            </a:r>
          </a:p>
          <a:p>
            <a:pPr marL="228600" indent="-228600">
              <a:buAutoNum type="arabicPeriod"/>
            </a:pPr>
            <a:r>
              <a:rPr lang="en-US" sz="1200" b="0" kern="1200" dirty="0">
                <a:solidFill>
                  <a:schemeClr val="tx1"/>
                </a:solidFill>
                <a:effectLst/>
                <a:latin typeface="+mn-lt"/>
                <a:ea typeface="+mn-ea"/>
                <a:cs typeface="+mn-cs"/>
              </a:rPr>
              <a:t>Inequality is a big part of the fight against poverty and social exclusion and will be for the foreseeable future. EAPN should make this fight an integral part of its identity, with campaigns focusing here</a:t>
            </a:r>
          </a:p>
        </p:txBody>
      </p:sp>
      <p:sp>
        <p:nvSpPr>
          <p:cNvPr id="4" name="Slide Number Placeholder 3"/>
          <p:cNvSpPr>
            <a:spLocks noGrp="1"/>
          </p:cNvSpPr>
          <p:nvPr>
            <p:ph type="sldNum" sz="quarter" idx="10"/>
          </p:nvPr>
        </p:nvSpPr>
        <p:spPr/>
        <p:txBody>
          <a:bodyPr/>
          <a:lstStyle/>
          <a:p>
            <a:fld id="{6403D094-B39F-4652-B14F-005EA7C16AA7}" type="slidenum">
              <a:rPr lang="en-GB" smtClean="0"/>
              <a:t>10</a:t>
            </a:fld>
            <a:endParaRPr lang="en-GB"/>
          </a:p>
        </p:txBody>
      </p:sp>
    </p:spTree>
    <p:extLst>
      <p:ext uri="{BB962C8B-B14F-4D97-AF65-F5344CB8AC3E}">
        <p14:creationId xmlns:p14="http://schemas.microsoft.com/office/powerpoint/2010/main" val="3901527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kern="1200" dirty="0">
                <a:solidFill>
                  <a:schemeClr val="tx1"/>
                </a:solidFill>
                <a:effectLst/>
                <a:latin typeface="+mn-lt"/>
                <a:ea typeface="+mn-ea"/>
                <a:cs typeface="+mn-cs"/>
              </a:rPr>
              <a:t>Political space / opportunity to challenge system?</a:t>
            </a:r>
          </a:p>
          <a:p>
            <a:pPr marL="228600" indent="-228600">
              <a:buAutoNum type="arabicPeriod"/>
            </a:pPr>
            <a:r>
              <a:rPr lang="en-US" sz="1200" b="0" kern="1200" dirty="0">
                <a:solidFill>
                  <a:schemeClr val="tx1"/>
                </a:solidFill>
                <a:effectLst/>
                <a:latin typeface="+mn-lt"/>
                <a:ea typeface="+mn-ea"/>
                <a:cs typeface="+mn-cs"/>
              </a:rPr>
              <a:t>Counties like Spain, Portugal thriving with non-austerity politics, Corbyn, DIEM25, The Rules, Degrowth Movement… Opportunities for partnerships to strengthen our movement. </a:t>
            </a:r>
          </a:p>
          <a:p>
            <a:pPr marL="228600" indent="-228600">
              <a:buAutoNum type="arabicPeriod"/>
            </a:pPr>
            <a:r>
              <a:rPr lang="en-US" sz="1200" b="0" kern="1200" dirty="0">
                <a:solidFill>
                  <a:schemeClr val="tx1"/>
                </a:solidFill>
                <a:effectLst/>
                <a:latin typeface="+mn-lt"/>
                <a:ea typeface="+mn-ea"/>
                <a:cs typeface="+mn-cs"/>
              </a:rPr>
              <a:t>‘Safe’ core funding and PeP, ringfencing for poverty and social inclusion within MFF, MFF supporting implementation of the Social Pillar through the Semester... How safe in long run?</a:t>
            </a:r>
          </a:p>
          <a:p>
            <a:pPr marL="228600" indent="-228600">
              <a:buAutoNum type="arabicPeriod"/>
            </a:pPr>
            <a:r>
              <a:rPr lang="en-US" sz="1200" b="0" kern="1200" dirty="0">
                <a:solidFill>
                  <a:schemeClr val="tx1"/>
                </a:solidFill>
                <a:effectLst/>
                <a:latin typeface="+mn-lt"/>
                <a:ea typeface="+mn-ea"/>
                <a:cs typeface="+mn-cs"/>
              </a:rPr>
              <a:t>Space and framework to challenge economic thinking</a:t>
            </a:r>
          </a:p>
          <a:p>
            <a:pPr marL="228600" indent="-228600">
              <a:buAutoNum type="arabicPeriod" startAt="5"/>
            </a:pPr>
            <a:r>
              <a:rPr lang="en-US" sz="1200" b="0" kern="1200" dirty="0">
                <a:solidFill>
                  <a:schemeClr val="tx1"/>
                </a:solidFill>
                <a:effectLst/>
                <a:latin typeface="+mn-lt"/>
                <a:ea typeface="+mn-ea"/>
                <a:cs typeface="+mn-cs"/>
              </a:rPr>
              <a:t>Funding </a:t>
            </a:r>
            <a:r>
              <a:rPr lang="en-US" sz="1200" b="0" kern="1200" dirty="0" err="1">
                <a:solidFill>
                  <a:schemeClr val="tx1"/>
                </a:solidFill>
                <a:effectLst/>
                <a:latin typeface="+mn-lt"/>
                <a:ea typeface="+mn-ea"/>
                <a:cs typeface="+mn-cs"/>
              </a:rPr>
              <a:t>opps</a:t>
            </a:r>
            <a:r>
              <a:rPr lang="en-US" sz="1200" b="0" kern="1200" dirty="0">
                <a:solidFill>
                  <a:schemeClr val="tx1"/>
                </a:solidFill>
                <a:effectLst/>
                <a:latin typeface="+mn-lt"/>
                <a:ea typeface="+mn-ea"/>
                <a:cs typeface="+mn-cs"/>
              </a:rPr>
              <a:t> available – EEA, foundations, private, online, crowdfunding, collective projects… Challenge is to tap into it and to </a:t>
            </a:r>
            <a:r>
              <a:rPr lang="en-US" sz="1200" b="0" kern="1200" dirty="0" err="1">
                <a:solidFill>
                  <a:schemeClr val="tx1"/>
                </a:solidFill>
                <a:effectLst/>
                <a:latin typeface="+mn-lt"/>
                <a:ea typeface="+mn-ea"/>
                <a:cs typeface="+mn-cs"/>
              </a:rPr>
              <a:t>prioritise</a:t>
            </a:r>
            <a:r>
              <a:rPr lang="en-US" sz="1200" b="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403D094-B39F-4652-B14F-005EA7C16AA7}" type="slidenum">
              <a:rPr lang="en-GB" smtClean="0"/>
              <a:t>11</a:t>
            </a:fld>
            <a:endParaRPr lang="en-GB"/>
          </a:p>
        </p:txBody>
      </p:sp>
    </p:spTree>
    <p:extLst>
      <p:ext uri="{BB962C8B-B14F-4D97-AF65-F5344CB8AC3E}">
        <p14:creationId xmlns:p14="http://schemas.microsoft.com/office/powerpoint/2010/main" val="13115467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1 – Overarching narrative and organization of our societies and our economies. TINA. Increasing poverty and inequalities – seems unlikely to change unless the politics changes. Does this model rely on certain sector of society being kept in poverty? (Also an opportunity)</a:t>
            </a:r>
          </a:p>
          <a:p>
            <a:r>
              <a:rPr lang="en-US" sz="1200" b="0" kern="1200" dirty="0">
                <a:solidFill>
                  <a:schemeClr val="tx1"/>
                </a:solidFill>
                <a:effectLst/>
                <a:latin typeface="+mn-lt"/>
                <a:ea typeface="+mn-ea"/>
                <a:cs typeface="+mn-cs"/>
              </a:rPr>
              <a:t>2 – again, an opportunity for us to fight against this, as many countries don’t have tax systems which favour moving people out of poverty. </a:t>
            </a:r>
            <a:r>
              <a:rPr lang="en-US" sz="1200" b="0" kern="1200" dirty="0" err="1">
                <a:solidFill>
                  <a:schemeClr val="tx1"/>
                </a:solidFill>
                <a:effectLst/>
                <a:latin typeface="+mn-lt"/>
                <a:ea typeface="+mn-ea"/>
                <a:cs typeface="+mn-cs"/>
              </a:rPr>
              <a:t>Labour</a:t>
            </a:r>
            <a:r>
              <a:rPr lang="en-US" sz="1200" b="0" kern="1200" dirty="0">
                <a:solidFill>
                  <a:schemeClr val="tx1"/>
                </a:solidFill>
                <a:effectLst/>
                <a:latin typeface="+mn-lt"/>
                <a:ea typeface="+mn-ea"/>
                <a:cs typeface="+mn-cs"/>
              </a:rPr>
              <a:t> taxed more than capital, for example. </a:t>
            </a:r>
          </a:p>
          <a:p>
            <a:r>
              <a:rPr lang="en-US" sz="1200" b="0" kern="1200" dirty="0">
                <a:solidFill>
                  <a:schemeClr val="tx1"/>
                </a:solidFill>
                <a:effectLst/>
                <a:latin typeface="+mn-lt"/>
                <a:ea typeface="+mn-ea"/>
                <a:cs typeface="+mn-cs"/>
              </a:rPr>
              <a:t>3 – More people face economic uncertainty, risk falling into poverty. Likely to be more serious when coupled with risk of reduced social protection and decline in accessible and affordable services</a:t>
            </a:r>
          </a:p>
          <a:p>
            <a:r>
              <a:rPr lang="en-US" sz="1200" b="0" kern="1200" dirty="0">
                <a:solidFill>
                  <a:schemeClr val="tx1"/>
                </a:solidFill>
                <a:effectLst/>
                <a:latin typeface="+mn-lt"/>
                <a:ea typeface="+mn-ea"/>
                <a:cs typeface="+mn-cs"/>
              </a:rPr>
              <a:t>4 - If EC politics changes and we lose our FPA, we are v vulnerable and would need to declare bankruptcy. Good that we have agreed to diversify, need to make this a reality.  EC Likely to move more and more to project funding and making it harder to get funds to national networks. Less cash in cohesion budget overall – what will this mean for national level? Delayed procedures leading to potential cash flow problems- planning and timing of work. </a:t>
            </a:r>
          </a:p>
          <a:p>
            <a:r>
              <a:rPr lang="en-US" sz="1200" b="0" kern="1200" dirty="0">
                <a:solidFill>
                  <a:schemeClr val="tx1"/>
                </a:solidFill>
                <a:effectLst/>
                <a:latin typeface="+mn-lt"/>
                <a:ea typeface="+mn-ea"/>
                <a:cs typeface="+mn-cs"/>
              </a:rPr>
              <a:t>5 - lack of cash and ability to get cash in many networks is a huge threat. Inequalities between our networks.</a:t>
            </a:r>
          </a:p>
          <a:p>
            <a:r>
              <a:rPr lang="en-US" sz="1200" b="0" kern="1200" dirty="0">
                <a:solidFill>
                  <a:schemeClr val="tx1"/>
                </a:solidFill>
                <a:effectLst/>
                <a:latin typeface="+mn-lt"/>
                <a:ea typeface="+mn-ea"/>
                <a:cs typeface="+mn-cs"/>
              </a:rPr>
              <a:t>6 – Lack of clarity on decision making around budget allocation, role of structures / staff </a:t>
            </a:r>
            <a:r>
              <a:rPr lang="en-US" sz="1200" b="0" kern="1200" dirty="0" err="1">
                <a:solidFill>
                  <a:schemeClr val="tx1"/>
                </a:solidFill>
                <a:effectLst/>
                <a:latin typeface="+mn-lt"/>
                <a:ea typeface="+mn-ea"/>
                <a:cs typeface="+mn-cs"/>
              </a:rPr>
              <a:t>etc</a:t>
            </a:r>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6403D094-B39F-4652-B14F-005EA7C16AA7}" type="slidenum">
              <a:rPr lang="en-GB" smtClean="0"/>
              <a:t>12</a:t>
            </a:fld>
            <a:endParaRPr lang="en-GB"/>
          </a:p>
        </p:txBody>
      </p:sp>
    </p:spTree>
    <p:extLst>
      <p:ext uri="{BB962C8B-B14F-4D97-AF65-F5344CB8AC3E}">
        <p14:creationId xmlns:p14="http://schemas.microsoft.com/office/powerpoint/2010/main" val="27737043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kern="1200" dirty="0">
                <a:solidFill>
                  <a:schemeClr val="tx1"/>
                </a:solidFill>
                <a:effectLst/>
                <a:latin typeface="+mn-lt"/>
                <a:ea typeface="+mn-ea"/>
                <a:cs typeface="+mn-cs"/>
              </a:rPr>
              <a:t>EAPN to focus on alternatives to growth and alternatives to austerity as a way to combat poverty, collaborating with alternative movements, exploring alternative ideologies and trying to be part of a positive change. Incorporate work on taxation, through alliances. Build on the future of work and in work poverty streams. Could mean a future policy officer focuses on this side of the work.</a:t>
            </a:r>
          </a:p>
          <a:p>
            <a:pPr marL="228600" indent="-228600">
              <a:buAutoNum type="arabicPeriod"/>
            </a:pPr>
            <a:r>
              <a:rPr lang="en-US" sz="1200" b="0" kern="1200" dirty="0">
                <a:solidFill>
                  <a:schemeClr val="tx1"/>
                </a:solidFill>
                <a:effectLst/>
                <a:latin typeface="+mn-lt"/>
                <a:ea typeface="+mn-ea"/>
                <a:cs typeface="+mn-cs"/>
              </a:rPr>
              <a:t>Funding diversification, leadership engagement, different funding streams, allocate resources to this at European and national level. Focus on small number of high impact projects which provide staff and funds rather than lots of small projects which don’t bring in much money. Provide support to members to grow their funding base, while continuing to push for public funding of anti-poverty NGOs in relevant spaces.</a:t>
            </a:r>
          </a:p>
          <a:p>
            <a:pPr marL="228600" indent="-228600">
              <a:buAutoNum type="arabicPeriod"/>
            </a:pPr>
            <a:r>
              <a:rPr lang="en-US" sz="1200" b="0" kern="1200" dirty="0">
                <a:solidFill>
                  <a:schemeClr val="tx1"/>
                </a:solidFill>
                <a:effectLst/>
                <a:latin typeface="+mn-lt"/>
                <a:ea typeface="+mn-ea"/>
                <a:cs typeface="+mn-cs"/>
              </a:rPr>
              <a:t>Clarify decision making. Clarify role of Treasurers. Clarify role of Bureau / staff here. Agree how we make financial reallocations and planning. </a:t>
            </a:r>
          </a:p>
          <a:p>
            <a:pPr marL="228600" indent="-228600">
              <a:buAutoNum type="arabicPeriod"/>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13</a:t>
            </a:fld>
            <a:endParaRPr lang="en-GB"/>
          </a:p>
        </p:txBody>
      </p:sp>
    </p:spTree>
    <p:extLst>
      <p:ext uri="{BB962C8B-B14F-4D97-AF65-F5344CB8AC3E}">
        <p14:creationId xmlns:p14="http://schemas.microsoft.com/office/powerpoint/2010/main" val="818817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mn-lt"/>
                <a:ea typeface="+mn-ea"/>
                <a:cs typeface="+mn-cs"/>
              </a:rPr>
              <a:t>Two big trends to highlight, not clear which one will be more important:</a:t>
            </a:r>
          </a:p>
          <a:p>
            <a:pPr lvl="0"/>
            <a:r>
              <a:rPr lang="en-GB" sz="1200" kern="1200" dirty="0">
                <a:solidFill>
                  <a:schemeClr val="tx1"/>
                </a:solidFill>
                <a:effectLst/>
                <a:latin typeface="+mn-lt"/>
                <a:ea typeface="+mn-ea"/>
                <a:cs typeface="+mn-cs"/>
              </a:rPr>
              <a:t>a) Regressive, back to nationalistic values (UK), traditionalist, wanting to go back to how things were, conservative, ‘good, honest, solid values’ are disappearing</a:t>
            </a:r>
          </a:p>
          <a:p>
            <a:pPr lvl="0"/>
            <a:r>
              <a:rPr lang="en-GB" sz="1200" kern="1200" dirty="0">
                <a:solidFill>
                  <a:schemeClr val="tx1"/>
                </a:solidFill>
                <a:effectLst/>
                <a:latin typeface="+mn-lt"/>
                <a:ea typeface="+mn-ea"/>
                <a:cs typeface="+mn-cs"/>
              </a:rPr>
              <a:t>b) Opposite trend of people who see the value in diversity in the population, identifying systemic causes, admitting there is no way of going back to white rural industrial… identity</a:t>
            </a:r>
          </a:p>
          <a:p>
            <a:pPr marL="228600" lvl="0" indent="-228600">
              <a:buAutoNum type="arabicPeriod"/>
            </a:pPr>
            <a:endParaRPr lang="en-GB" sz="1200" kern="1200" dirty="0">
              <a:solidFill>
                <a:schemeClr val="tx1"/>
              </a:solidFill>
              <a:effectLst/>
              <a:latin typeface="+mn-lt"/>
              <a:ea typeface="+mn-ea"/>
              <a:cs typeface="+mn-cs"/>
            </a:endParaRPr>
          </a:p>
          <a:p>
            <a:pPr marL="228600" lvl="0" indent="-228600">
              <a:buAutoNum type="arabicPeriod"/>
            </a:pPr>
            <a:r>
              <a:rPr lang="en-GB" sz="1200" kern="1200" dirty="0">
                <a:solidFill>
                  <a:schemeClr val="tx1"/>
                </a:solidFill>
                <a:effectLst/>
                <a:latin typeface="+mn-lt"/>
                <a:ea typeface="+mn-ea"/>
                <a:cs typeface="+mn-cs"/>
              </a:rPr>
              <a:t>Re-inventing (new ways of) democracy, New collective groups, citizens’ initiative, movements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a:solidFill>
                  <a:schemeClr val="tx1"/>
                </a:solidFill>
                <a:effectLst/>
                <a:latin typeface="+mn-lt"/>
                <a:ea typeface="+mn-ea"/>
                <a:cs typeface="+mn-cs"/>
              </a:rPr>
              <a:t>The vast majority of people are not benefitting from the current narrative (In terms of numbers (99%), accessibility (comms tools), interests… the necessary conditions are there to create change). A big percentage of people know about certain </a:t>
            </a:r>
            <a:r>
              <a:rPr lang="en-GB" sz="1200" b="1" kern="1200" dirty="0">
                <a:solidFill>
                  <a:schemeClr val="tx1"/>
                </a:solidFill>
                <a:effectLst/>
                <a:latin typeface="+mn-lt"/>
                <a:ea typeface="+mn-ea"/>
                <a:cs typeface="+mn-cs"/>
              </a:rPr>
              <a:t>concrete outcomes of austerity </a:t>
            </a:r>
            <a:r>
              <a:rPr lang="en-GB" sz="1200" kern="1200" dirty="0">
                <a:solidFill>
                  <a:schemeClr val="tx1"/>
                </a:solidFill>
                <a:effectLst/>
                <a:latin typeface="+mn-lt"/>
                <a:ea typeface="+mn-ea"/>
                <a:cs typeface="+mn-cs"/>
              </a:rPr>
              <a:t>(seeing growth of people needing foodbanks). Stress, mental illness on the rise – growing need to rebalance our values…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a:solidFill>
                  <a:schemeClr val="tx1"/>
                </a:solidFill>
                <a:effectLst/>
                <a:latin typeface="+mn-lt"/>
                <a:ea typeface="+mn-ea"/>
                <a:cs typeface="+mn-cs"/>
              </a:rPr>
              <a:t>Most people are potentially empathetic on a basic level, on an individual level</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a:solidFill>
                  <a:schemeClr val="tx1"/>
                </a:solidFill>
                <a:effectLst/>
                <a:latin typeface="+mn-lt"/>
                <a:ea typeface="+mn-ea"/>
                <a:cs typeface="+mn-cs"/>
              </a:rPr>
              <a:t>Cultural trend of donating (instead of asking for presents when having a party / wedding etc) provides interesting fundraising opportunities</a:t>
            </a:r>
          </a:p>
        </p:txBody>
      </p:sp>
      <p:sp>
        <p:nvSpPr>
          <p:cNvPr id="4" name="Slide Number Placeholder 3"/>
          <p:cNvSpPr>
            <a:spLocks noGrp="1"/>
          </p:cNvSpPr>
          <p:nvPr>
            <p:ph type="sldNum" sz="quarter" idx="10"/>
          </p:nvPr>
        </p:nvSpPr>
        <p:spPr/>
        <p:txBody>
          <a:bodyPr/>
          <a:lstStyle/>
          <a:p>
            <a:fld id="{6403D094-B39F-4652-B14F-005EA7C16AA7}" type="slidenum">
              <a:rPr lang="en-GB" smtClean="0"/>
              <a:t>14</a:t>
            </a:fld>
            <a:endParaRPr lang="en-GB"/>
          </a:p>
        </p:txBody>
      </p:sp>
    </p:spTree>
    <p:extLst>
      <p:ext uri="{BB962C8B-B14F-4D97-AF65-F5344CB8AC3E}">
        <p14:creationId xmlns:p14="http://schemas.microsoft.com/office/powerpoint/2010/main" val="1059117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1. Current big narrative (neoliberalism) is creating poverty and increasing inequality</a:t>
            </a:r>
          </a:p>
          <a:p>
            <a:pPr lvl="0"/>
            <a:r>
              <a:rPr lang="en-GB" sz="1200" kern="1200" dirty="0">
                <a:solidFill>
                  <a:schemeClr val="tx1"/>
                </a:solidFill>
                <a:effectLst/>
                <a:latin typeface="+mn-lt"/>
                <a:ea typeface="+mn-ea"/>
                <a:cs typeface="+mn-cs"/>
              </a:rPr>
              <a:t>2. Stereotypes about pep (including migrants), lack of knowledge about Poverty and Pep</a:t>
            </a:r>
          </a:p>
          <a:p>
            <a:pPr lvl="1"/>
            <a:r>
              <a:rPr lang="en-GB" sz="1200" kern="1200" dirty="0">
                <a:solidFill>
                  <a:schemeClr val="tx1"/>
                </a:solidFill>
                <a:effectLst/>
                <a:latin typeface="+mn-lt"/>
                <a:ea typeface="+mn-ea"/>
                <a:cs typeface="+mn-cs"/>
              </a:rPr>
              <a:t>Poverty still seen as an individual problem, ‘if you try hard enough’ </a:t>
            </a:r>
          </a:p>
          <a:p>
            <a:pPr lvl="1"/>
            <a:r>
              <a:rPr lang="en-GB" sz="1200" kern="1200" dirty="0">
                <a:solidFill>
                  <a:schemeClr val="tx1"/>
                </a:solidFill>
                <a:effectLst/>
                <a:latin typeface="+mn-lt"/>
                <a:ea typeface="+mn-ea"/>
                <a:cs typeface="+mn-cs"/>
              </a:rPr>
              <a:t>people blame a certain group for (their) poverty</a:t>
            </a:r>
          </a:p>
          <a:p>
            <a:pPr lvl="1"/>
            <a:r>
              <a:rPr lang="en-GB" sz="1200" kern="1200" dirty="0">
                <a:solidFill>
                  <a:schemeClr val="tx1"/>
                </a:solidFill>
                <a:effectLst/>
                <a:latin typeface="+mn-lt"/>
                <a:ea typeface="+mn-ea"/>
                <a:cs typeface="+mn-cs"/>
              </a:rPr>
              <a:t>Fear / distrust of ‘others’</a:t>
            </a:r>
          </a:p>
          <a:p>
            <a:pPr lvl="0"/>
            <a:r>
              <a:rPr lang="en-GB" sz="1200" b="0" kern="1200" dirty="0">
                <a:solidFill>
                  <a:schemeClr val="tx1"/>
                </a:solidFill>
                <a:effectLst/>
                <a:latin typeface="+mn-lt"/>
                <a:ea typeface="+mn-ea"/>
                <a:cs typeface="+mn-cs"/>
              </a:rPr>
              <a:t>3. </a:t>
            </a:r>
            <a:r>
              <a:rPr lang="en-GB" sz="1200" b="1" kern="1200" dirty="0">
                <a:solidFill>
                  <a:schemeClr val="tx1"/>
                </a:solidFill>
                <a:effectLst/>
                <a:latin typeface="+mn-lt"/>
                <a:ea typeface="+mn-ea"/>
                <a:cs typeface="+mn-cs"/>
              </a:rPr>
              <a:t>Individualism</a:t>
            </a:r>
            <a:r>
              <a:rPr lang="en-GB" sz="1200" kern="1200" dirty="0">
                <a:solidFill>
                  <a:schemeClr val="tx1"/>
                </a:solidFill>
                <a:effectLst/>
                <a:latin typeface="+mn-lt"/>
                <a:ea typeface="+mn-ea"/>
                <a:cs typeface="+mn-cs"/>
              </a:rPr>
              <a:t>, people act less as defined groups, members of a certain group, but become consumers, clients, sometimes in competition. People are less likely to feel solidarity with others</a:t>
            </a:r>
          </a:p>
          <a:p>
            <a:pPr lvl="0"/>
            <a:r>
              <a:rPr lang="en-GB" sz="1200" kern="1200" dirty="0">
                <a:solidFill>
                  <a:schemeClr val="tx1"/>
                </a:solidFill>
                <a:effectLst/>
                <a:latin typeface="+mn-lt"/>
                <a:ea typeface="+mn-ea"/>
                <a:cs typeface="+mn-cs"/>
              </a:rPr>
              <a:t>4. Social security, solidarity, social protection seen as a luxury, unrealistic, old fashioned</a:t>
            </a:r>
          </a:p>
          <a:p>
            <a:pPr lvl="0"/>
            <a:r>
              <a:rPr lang="en-GB" sz="1200" kern="1200" dirty="0">
                <a:solidFill>
                  <a:schemeClr val="tx1"/>
                </a:solidFill>
                <a:effectLst/>
                <a:latin typeface="+mn-lt"/>
                <a:ea typeface="+mn-ea"/>
                <a:cs typeface="+mn-cs"/>
              </a:rPr>
              <a:t>5. Media in hands of profit driven companies, colouring our worldview, for example views on migration quite negative and big impact</a:t>
            </a:r>
          </a:p>
          <a:p>
            <a:pPr lvl="0"/>
            <a:r>
              <a:rPr lang="en-GB" sz="1200" kern="1200" dirty="0">
                <a:solidFill>
                  <a:schemeClr val="tx1"/>
                </a:solidFill>
                <a:effectLst/>
                <a:latin typeface="+mn-lt"/>
                <a:ea typeface="+mn-ea"/>
                <a:cs typeface="+mn-cs"/>
              </a:rPr>
              <a:t>6. Demographic changes are likely to create more poverty</a:t>
            </a:r>
          </a:p>
        </p:txBody>
      </p:sp>
      <p:sp>
        <p:nvSpPr>
          <p:cNvPr id="4" name="Slide Number Placeholder 3"/>
          <p:cNvSpPr>
            <a:spLocks noGrp="1"/>
          </p:cNvSpPr>
          <p:nvPr>
            <p:ph type="sldNum" sz="quarter" idx="10"/>
          </p:nvPr>
        </p:nvSpPr>
        <p:spPr/>
        <p:txBody>
          <a:bodyPr/>
          <a:lstStyle/>
          <a:p>
            <a:fld id="{6403D094-B39F-4652-B14F-005EA7C16AA7}" type="slidenum">
              <a:rPr lang="en-GB" smtClean="0"/>
              <a:t>15</a:t>
            </a:fld>
            <a:endParaRPr lang="en-GB"/>
          </a:p>
        </p:txBody>
      </p:sp>
    </p:spTree>
    <p:extLst>
      <p:ext uri="{BB962C8B-B14F-4D97-AF65-F5344CB8AC3E}">
        <p14:creationId xmlns:p14="http://schemas.microsoft.com/office/powerpoint/2010/main" val="1866368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AutoNum type="arabicPeriod"/>
            </a:pPr>
            <a:r>
              <a:rPr lang="en-GB" sz="1200" kern="1200" dirty="0">
                <a:solidFill>
                  <a:schemeClr val="tx1"/>
                </a:solidFill>
                <a:effectLst/>
                <a:latin typeface="+mn-lt"/>
                <a:ea typeface="+mn-ea"/>
                <a:cs typeface="+mn-cs"/>
              </a:rPr>
              <a:t>Challenging neoliberalism and austerity, proposing alternatives, challenging views and stereotypes on poverty, changing the frames of the political, public and media discourse (with focus on poverty, inequality and social protection). Will need deep expertise and thinking on economic models.</a:t>
            </a:r>
          </a:p>
          <a:p>
            <a:pPr marL="228600" lvl="0" indent="-228600">
              <a:buAutoNum type="arabicPeriod"/>
            </a:pPr>
            <a:r>
              <a:rPr lang="en-GB" sz="1200" kern="1200" dirty="0">
                <a:solidFill>
                  <a:schemeClr val="tx1"/>
                </a:solidFill>
                <a:effectLst/>
                <a:latin typeface="+mn-lt"/>
                <a:ea typeface="+mn-ea"/>
                <a:cs typeface="+mn-cs"/>
              </a:rPr>
              <a:t>Potential of tapping into culture of new ways of organising by defining ourselves as a movement and opening up to individual membership at national and European level. </a:t>
            </a: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16</a:t>
            </a:fld>
            <a:endParaRPr lang="en-GB"/>
          </a:p>
        </p:txBody>
      </p:sp>
    </p:spTree>
    <p:extLst>
      <p:ext uri="{BB962C8B-B14F-4D97-AF65-F5344CB8AC3E}">
        <p14:creationId xmlns:p14="http://schemas.microsoft.com/office/powerpoint/2010/main" val="1755938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err="1">
                <a:solidFill>
                  <a:schemeClr val="tx1"/>
                </a:solidFill>
                <a:effectLst/>
                <a:latin typeface="+mn-lt"/>
                <a:ea typeface="+mn-ea"/>
                <a:cs typeface="+mn-cs"/>
              </a:rPr>
              <a:t>Remarck</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New technologies aren’t ‘good’ or ‘bad’ as such, but it depends on how they are used, they could offer great opportunities for the fight against poverty and social exclusion, but depends on the model of society,  </a:t>
            </a:r>
          </a:p>
          <a:p>
            <a:r>
              <a:rPr lang="en-GB" sz="1200" kern="1200" dirty="0">
                <a:solidFill>
                  <a:schemeClr val="tx1"/>
                </a:solidFill>
                <a:effectLst/>
                <a:latin typeface="+mn-lt"/>
                <a:ea typeface="+mn-ea"/>
                <a:cs typeface="+mn-cs"/>
              </a:rPr>
              <a:t>Example: 3D printers could be used to print houses, fast and cheap, if so, accessibility of quality (social) housing could increase, at the same time, jobs (construction) are lost, so this needs to go hand in hand with social investment in new jobs and social protection</a:t>
            </a:r>
          </a:p>
          <a:p>
            <a:pPr lvl="0"/>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1. We now have direct access to the whole world – this means access to a bigger audience via social media, opportunities to build bigger communities, direct access to members, and possibilities to build new relationships with different partners</a:t>
            </a:r>
          </a:p>
          <a:p>
            <a:pPr lvl="0"/>
            <a:r>
              <a:rPr lang="en-GB" sz="1200" kern="1200" dirty="0">
                <a:solidFill>
                  <a:schemeClr val="tx1"/>
                </a:solidFill>
                <a:effectLst/>
                <a:latin typeface="+mn-lt"/>
                <a:ea typeface="+mn-ea"/>
                <a:cs typeface="+mn-cs"/>
              </a:rPr>
              <a:t>2. Concrete opportunities to overcome poverty situations, using new technologies, for example 3D Printing houses</a:t>
            </a:r>
          </a:p>
          <a:p>
            <a:pPr lvl="0"/>
            <a:r>
              <a:rPr lang="en-GB" sz="1200" kern="1200" dirty="0">
                <a:solidFill>
                  <a:schemeClr val="tx1"/>
                </a:solidFill>
                <a:effectLst/>
                <a:latin typeface="+mn-lt"/>
                <a:ea typeface="+mn-ea"/>
                <a:cs typeface="+mn-cs"/>
              </a:rPr>
              <a:t>3. Opportunities for EAPN using new technologies: </a:t>
            </a:r>
            <a:r>
              <a:rPr lang="en-GB" sz="1200" kern="1200" dirty="0" err="1">
                <a:solidFill>
                  <a:schemeClr val="tx1"/>
                </a:solidFill>
                <a:effectLst/>
                <a:latin typeface="+mn-lt"/>
                <a:ea typeface="+mn-ea"/>
                <a:cs typeface="+mn-cs"/>
              </a:rPr>
              <a:t>iphone</a:t>
            </a:r>
            <a:r>
              <a:rPr lang="en-GB" sz="1200" kern="1200" dirty="0">
                <a:solidFill>
                  <a:schemeClr val="tx1"/>
                </a:solidFill>
                <a:effectLst/>
                <a:latin typeface="+mn-lt"/>
                <a:ea typeface="+mn-ea"/>
                <a:cs typeface="+mn-cs"/>
              </a:rPr>
              <a:t> interpretation services, online meetings,…</a:t>
            </a:r>
          </a:p>
          <a:p>
            <a:pPr lvl="0"/>
            <a:r>
              <a:rPr lang="en-GB" sz="1200" kern="1200" dirty="0">
                <a:solidFill>
                  <a:schemeClr val="tx1"/>
                </a:solidFill>
                <a:effectLst/>
                <a:latin typeface="+mn-lt"/>
                <a:ea typeface="+mn-ea"/>
                <a:cs typeface="+mn-cs"/>
              </a:rPr>
              <a:t>4. Access to information, education (both better and worse: internet as huge source vs no access). Inequality?</a:t>
            </a:r>
          </a:p>
          <a:p>
            <a:pPr lvl="0"/>
            <a:r>
              <a:rPr lang="en-GB" sz="1200" kern="1200" dirty="0">
                <a:solidFill>
                  <a:schemeClr val="tx1"/>
                </a:solidFill>
                <a:effectLst/>
                <a:latin typeface="+mn-lt"/>
                <a:ea typeface="+mn-ea"/>
                <a:cs typeface="+mn-cs"/>
              </a:rPr>
              <a:t>5. Availability of data: Tracking systems to identify poverty situations – prob of disaggregated data though… Also, Tracking/monitoring our reach and level of engagement and impact</a:t>
            </a:r>
          </a:p>
        </p:txBody>
      </p:sp>
      <p:sp>
        <p:nvSpPr>
          <p:cNvPr id="4" name="Slide Number Placeholder 3"/>
          <p:cNvSpPr>
            <a:spLocks noGrp="1"/>
          </p:cNvSpPr>
          <p:nvPr>
            <p:ph type="sldNum" sz="quarter" idx="10"/>
          </p:nvPr>
        </p:nvSpPr>
        <p:spPr/>
        <p:txBody>
          <a:bodyPr/>
          <a:lstStyle/>
          <a:p>
            <a:fld id="{6403D094-B39F-4652-B14F-005EA7C16AA7}" type="slidenum">
              <a:rPr lang="en-GB" smtClean="0"/>
              <a:t>17</a:t>
            </a:fld>
            <a:endParaRPr lang="en-GB"/>
          </a:p>
        </p:txBody>
      </p:sp>
    </p:spTree>
    <p:extLst>
      <p:ext uri="{BB962C8B-B14F-4D97-AF65-F5344CB8AC3E}">
        <p14:creationId xmlns:p14="http://schemas.microsoft.com/office/powerpoint/2010/main" val="34843654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1. More power (money) in fewer hands (big companies can afford robotization of production process, use artificial intelligence in marketing…) Deep technological divide, less access (to services) for people experiencing poverty, entrenching inequality?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2. Jobs disappearing (low skilled jobs, ‘bullshit’ jobs ). We, and society, could also see this as an opportunity…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3. Computer illiterate, poor people excluded from such services Society is becoming more and more complex, you need specific skills, older people are excluded (less personal services, automatization of services)</a:t>
            </a:r>
          </a:p>
          <a:p>
            <a:pPr lvl="0"/>
            <a:r>
              <a:rPr lang="en-GB" sz="1200" kern="1200" dirty="0">
                <a:solidFill>
                  <a:schemeClr val="tx1"/>
                </a:solidFill>
                <a:effectLst/>
                <a:latin typeface="+mn-lt"/>
                <a:ea typeface="+mn-ea"/>
                <a:cs typeface="+mn-cs"/>
              </a:rPr>
              <a:t>4. Fake news, impact on elections, populist parties…</a:t>
            </a:r>
          </a:p>
          <a:p>
            <a:pPr lvl="0"/>
            <a:r>
              <a:rPr lang="en-GB" sz="1200" kern="1200" dirty="0">
                <a:solidFill>
                  <a:schemeClr val="tx1"/>
                </a:solidFill>
                <a:effectLst/>
                <a:latin typeface="+mn-lt"/>
                <a:ea typeface="+mn-ea"/>
                <a:cs typeface="+mn-cs"/>
              </a:rPr>
              <a:t>5. Are tech companies becoming more powerful than governments? Threats to tax systems, governments losing power, (linked to the economic analysis and political analysis)</a:t>
            </a:r>
          </a:p>
        </p:txBody>
      </p:sp>
      <p:sp>
        <p:nvSpPr>
          <p:cNvPr id="4" name="Slide Number Placeholder 3"/>
          <p:cNvSpPr>
            <a:spLocks noGrp="1"/>
          </p:cNvSpPr>
          <p:nvPr>
            <p:ph type="sldNum" sz="quarter" idx="10"/>
          </p:nvPr>
        </p:nvSpPr>
        <p:spPr/>
        <p:txBody>
          <a:bodyPr/>
          <a:lstStyle/>
          <a:p>
            <a:fld id="{6403D094-B39F-4652-B14F-005EA7C16AA7}" type="slidenum">
              <a:rPr lang="en-GB" smtClean="0"/>
              <a:t>18</a:t>
            </a:fld>
            <a:endParaRPr lang="en-GB"/>
          </a:p>
        </p:txBody>
      </p:sp>
    </p:spTree>
    <p:extLst>
      <p:ext uri="{BB962C8B-B14F-4D97-AF65-F5344CB8AC3E}">
        <p14:creationId xmlns:p14="http://schemas.microsoft.com/office/powerpoint/2010/main" val="9350243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a:solidFill>
                  <a:schemeClr val="tx1"/>
                </a:solidFill>
                <a:effectLst/>
                <a:latin typeface="+mn-lt"/>
                <a:ea typeface="+mn-ea"/>
                <a:cs typeface="+mn-cs"/>
              </a:rPr>
              <a:t>Link Inequality and technological advances: future opportunities: piece of work?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a:solidFill>
                  <a:schemeClr val="tx1"/>
                </a:solidFill>
                <a:effectLst/>
                <a:latin typeface="+mn-lt"/>
                <a:ea typeface="+mn-ea"/>
                <a:cs typeface="+mn-cs"/>
              </a:rPr>
              <a:t>Can EAPN become a partner in innovative ways to fight poverty? </a:t>
            </a:r>
            <a:r>
              <a:rPr lang="en-GB" sz="1200" kern="1200" dirty="0" err="1">
                <a:solidFill>
                  <a:schemeClr val="tx1"/>
                </a:solidFill>
                <a:effectLst/>
                <a:latin typeface="+mn-lt"/>
                <a:ea typeface="+mn-ea"/>
                <a:cs typeface="+mn-cs"/>
              </a:rPr>
              <a:t>Eg.</a:t>
            </a:r>
            <a:r>
              <a:rPr lang="en-GB" sz="1200" kern="1200" dirty="0">
                <a:solidFill>
                  <a:schemeClr val="tx1"/>
                </a:solidFill>
                <a:effectLst/>
                <a:latin typeface="+mn-lt"/>
                <a:ea typeface="+mn-ea"/>
                <a:cs typeface="+mn-cs"/>
              </a:rPr>
              <a:t> Projects exploring possibilities to use technology to fight poverty (printing houses, use Artificial Intelligence) To what extent do we want to go down that road?</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a:solidFill>
                  <a:schemeClr val="tx1"/>
                </a:solidFill>
                <a:effectLst/>
                <a:latin typeface="+mn-lt"/>
                <a:ea typeface="+mn-ea"/>
                <a:cs typeface="+mn-cs"/>
              </a:rPr>
              <a:t>How does the direct access to individuals all over Europe influence our potentials as a mobilising organisation? As part of a new movement? As a    membership organisation?</a:t>
            </a:r>
          </a:p>
          <a:p>
            <a:pPr lvl="0"/>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19</a:t>
            </a:fld>
            <a:endParaRPr lang="en-GB"/>
          </a:p>
        </p:txBody>
      </p:sp>
    </p:spTree>
    <p:extLst>
      <p:ext uri="{BB962C8B-B14F-4D97-AF65-F5344CB8AC3E}">
        <p14:creationId xmlns:p14="http://schemas.microsoft.com/office/powerpoint/2010/main" val="1414974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2</a:t>
            </a:fld>
            <a:endParaRPr lang="en-GB"/>
          </a:p>
        </p:txBody>
      </p:sp>
    </p:spTree>
    <p:extLst>
      <p:ext uri="{BB962C8B-B14F-4D97-AF65-F5344CB8AC3E}">
        <p14:creationId xmlns:p14="http://schemas.microsoft.com/office/powerpoint/2010/main" val="33933091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1 – we could incorporate existing HR legislation (and other instruments designed to protect against poverty) into our work. This would give us solid legal basis for our advocacy and could open up new and different partnerships. Would also be very coherent with our vision and values. We have done existing work on this (HR taskforce) and we have existing expertise in the staff team and our members.</a:t>
            </a:r>
          </a:p>
          <a:p>
            <a:r>
              <a:rPr lang="en-US" sz="1200" b="0" kern="1200" dirty="0">
                <a:solidFill>
                  <a:schemeClr val="tx1"/>
                </a:solidFill>
                <a:effectLst/>
                <a:latin typeface="+mn-lt"/>
                <a:ea typeface="+mn-ea"/>
                <a:cs typeface="+mn-cs"/>
              </a:rPr>
              <a:t>2 – Good overview here: http://www.europarl.europa.eu/factsheets/en/sheet/60/the-fight-against-poverty-social-exclusion-and-discrimination EU treaties and legislation includes competencies to fight poverty and social exclusion. New Commission </a:t>
            </a:r>
            <a:r>
              <a:rPr lang="en-US" sz="1200" b="0" kern="1200" dirty="0" err="1">
                <a:solidFill>
                  <a:schemeClr val="tx1"/>
                </a:solidFill>
                <a:effectLst/>
                <a:latin typeface="+mn-lt"/>
                <a:ea typeface="+mn-ea"/>
                <a:cs typeface="+mn-cs"/>
              </a:rPr>
              <a:t>etc</a:t>
            </a:r>
            <a:r>
              <a:rPr lang="en-US" sz="1200" b="0" kern="1200" dirty="0">
                <a:solidFill>
                  <a:schemeClr val="tx1"/>
                </a:solidFill>
                <a:effectLst/>
                <a:latin typeface="+mn-lt"/>
                <a:ea typeface="+mn-ea"/>
                <a:cs typeface="+mn-cs"/>
              </a:rPr>
              <a:t> may provide impetus for new legislation, which could be beneficial.</a:t>
            </a:r>
          </a:p>
          <a:p>
            <a:r>
              <a:rPr lang="en-US" sz="1200" b="0" kern="1200" dirty="0">
                <a:solidFill>
                  <a:schemeClr val="tx1"/>
                </a:solidFill>
                <a:effectLst/>
                <a:latin typeface="+mn-lt"/>
                <a:ea typeface="+mn-ea"/>
                <a:cs typeface="+mn-cs"/>
              </a:rPr>
              <a:t>3 – Anti-poverty strategies / frameworks at the national level. Some countries have, some are developing… Influencing policy and legislation at the national level is a good opportunity for our members.</a:t>
            </a:r>
          </a:p>
          <a:p>
            <a:r>
              <a:rPr lang="en-US" sz="1200" b="0" kern="1200" dirty="0">
                <a:solidFill>
                  <a:schemeClr val="tx1"/>
                </a:solidFill>
                <a:effectLst/>
                <a:latin typeface="+mn-lt"/>
                <a:ea typeface="+mn-ea"/>
                <a:cs typeface="+mn-cs"/>
              </a:rPr>
              <a:t>4. SDGs and Social Pillar provide good advocacy and monitoring opportunities for EAPN and our members, should we choose to focus here.</a:t>
            </a:r>
          </a:p>
          <a:p>
            <a:r>
              <a:rPr lang="en-US" sz="1200" b="0" kern="1200" dirty="0">
                <a:solidFill>
                  <a:schemeClr val="tx1"/>
                </a:solidFill>
                <a:effectLst/>
                <a:latin typeface="+mn-lt"/>
                <a:ea typeface="+mn-ea"/>
                <a:cs typeface="+mn-cs"/>
              </a:rPr>
              <a:t>5. Civil society vs. social partners</a:t>
            </a:r>
          </a:p>
        </p:txBody>
      </p:sp>
      <p:sp>
        <p:nvSpPr>
          <p:cNvPr id="4" name="Slide Number Placeholder 3"/>
          <p:cNvSpPr>
            <a:spLocks noGrp="1"/>
          </p:cNvSpPr>
          <p:nvPr>
            <p:ph type="sldNum" sz="quarter" idx="10"/>
          </p:nvPr>
        </p:nvSpPr>
        <p:spPr/>
        <p:txBody>
          <a:bodyPr/>
          <a:lstStyle/>
          <a:p>
            <a:fld id="{6403D094-B39F-4652-B14F-005EA7C16AA7}" type="slidenum">
              <a:rPr lang="en-GB" smtClean="0"/>
              <a:t>20</a:t>
            </a:fld>
            <a:endParaRPr lang="en-GB"/>
          </a:p>
        </p:txBody>
      </p:sp>
    </p:spTree>
    <p:extLst>
      <p:ext uri="{BB962C8B-B14F-4D97-AF65-F5344CB8AC3E}">
        <p14:creationId xmlns:p14="http://schemas.microsoft.com/office/powerpoint/2010/main" val="21617297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1 – Coupled with complicated and changing Belgian laws, this leaves us vulnerable and struggling to understand relevant Belgian legislation. Can be rectified by joining FAIB: http://faib.org/home/ and / or getting </a:t>
            </a:r>
            <a:r>
              <a:rPr lang="en-US" sz="1200" b="0" kern="1200" dirty="0" err="1">
                <a:solidFill>
                  <a:schemeClr val="tx1"/>
                </a:solidFill>
                <a:effectLst/>
                <a:latin typeface="+mn-lt"/>
                <a:ea typeface="+mn-ea"/>
                <a:cs typeface="+mn-cs"/>
              </a:rPr>
              <a:t>probono</a:t>
            </a:r>
            <a:r>
              <a:rPr lang="en-US" sz="1200" b="0" kern="1200" dirty="0">
                <a:solidFill>
                  <a:schemeClr val="tx1"/>
                </a:solidFill>
                <a:effectLst/>
                <a:latin typeface="+mn-lt"/>
                <a:ea typeface="+mn-ea"/>
                <a:cs typeface="+mn-cs"/>
              </a:rPr>
              <a:t> legal advice (via The Good Lobby) or ensuring legal expertise on Bureau / Ex Co, or by allocating funds each year for legal advice…</a:t>
            </a:r>
          </a:p>
          <a:p>
            <a:r>
              <a:rPr lang="en-US" sz="1200" b="0" kern="1200" dirty="0">
                <a:solidFill>
                  <a:schemeClr val="tx1"/>
                </a:solidFill>
                <a:effectLst/>
                <a:latin typeface="+mn-lt"/>
                <a:ea typeface="+mn-ea"/>
                <a:cs typeface="+mn-cs"/>
              </a:rPr>
              <a:t>2 – Work rules are particularly weak and need updating to reflect reality and legal context, specifically around employment law. Standing Orders could be tightened up. Legal understanding of Ex Co needs to be strengthen. </a:t>
            </a:r>
          </a:p>
          <a:p>
            <a:r>
              <a:rPr lang="en-US" sz="1200" b="0" kern="1200" dirty="0">
                <a:solidFill>
                  <a:schemeClr val="tx1"/>
                </a:solidFill>
                <a:effectLst/>
                <a:latin typeface="+mn-lt"/>
                <a:ea typeface="+mn-ea"/>
                <a:cs typeface="+mn-cs"/>
              </a:rPr>
              <a:t>3 – We cant make legal challenges against any MS using our core funding</a:t>
            </a:r>
          </a:p>
          <a:p>
            <a:r>
              <a:rPr lang="en-US" sz="1200" b="0" kern="1200" dirty="0">
                <a:solidFill>
                  <a:schemeClr val="tx1"/>
                </a:solidFill>
                <a:effectLst/>
                <a:latin typeface="+mn-lt"/>
                <a:ea typeface="+mn-ea"/>
                <a:cs typeface="+mn-cs"/>
              </a:rPr>
              <a:t>4 – Changes coming in over next couple of years. Need to keep on top of this, don’t see big threats here</a:t>
            </a:r>
          </a:p>
          <a:p>
            <a:r>
              <a:rPr lang="en-US" sz="1200" b="0" kern="1200" dirty="0">
                <a:solidFill>
                  <a:schemeClr val="tx1"/>
                </a:solidFill>
                <a:effectLst/>
                <a:latin typeface="+mn-lt"/>
                <a:ea typeface="+mn-ea"/>
                <a:cs typeface="+mn-cs"/>
              </a:rPr>
              <a:t>5 – Poland, Hungary, Austria etc. What this will mean for our national networks, how to protect against this in future. How to react as EAPN?</a:t>
            </a:r>
          </a:p>
        </p:txBody>
      </p:sp>
      <p:sp>
        <p:nvSpPr>
          <p:cNvPr id="4" name="Slide Number Placeholder 3"/>
          <p:cNvSpPr>
            <a:spLocks noGrp="1"/>
          </p:cNvSpPr>
          <p:nvPr>
            <p:ph type="sldNum" sz="quarter" idx="10"/>
          </p:nvPr>
        </p:nvSpPr>
        <p:spPr/>
        <p:txBody>
          <a:bodyPr/>
          <a:lstStyle/>
          <a:p>
            <a:fld id="{6403D094-B39F-4652-B14F-005EA7C16AA7}" type="slidenum">
              <a:rPr lang="en-GB" smtClean="0"/>
              <a:t>21</a:t>
            </a:fld>
            <a:endParaRPr lang="en-GB"/>
          </a:p>
        </p:txBody>
      </p:sp>
    </p:spTree>
    <p:extLst>
      <p:ext uri="{BB962C8B-B14F-4D97-AF65-F5344CB8AC3E}">
        <p14:creationId xmlns:p14="http://schemas.microsoft.com/office/powerpoint/2010/main" val="37292723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kern="1200" dirty="0">
                <a:solidFill>
                  <a:schemeClr val="tx1"/>
                </a:solidFill>
                <a:effectLst/>
                <a:latin typeface="+mn-lt"/>
                <a:ea typeface="+mn-ea"/>
                <a:cs typeface="+mn-cs"/>
              </a:rPr>
              <a:t>Join </a:t>
            </a:r>
            <a:r>
              <a:rPr lang="en-GB" sz="1200" b="0" kern="1200" dirty="0">
                <a:solidFill>
                  <a:schemeClr val="tx1"/>
                </a:solidFill>
                <a:effectLst/>
                <a:latin typeface="+mn-lt"/>
                <a:ea typeface="+mn-ea"/>
                <a:cs typeface="+mn-cs"/>
              </a:rPr>
              <a:t>Federation of European and International Associations in Belgium, ensure we have legal expertise on Bureau or Ex Co, get legal advice through our Social Secretariat and / or seek pro bono legal advice through The Good Lobby, refine Statues, Standing Orders and work rules (Working Group). Set aside a small amount of funds for legal consultation if needed. </a:t>
            </a:r>
          </a:p>
          <a:p>
            <a:pPr marL="228600" indent="-228600">
              <a:buAutoNum type="arabicPeriod"/>
            </a:pPr>
            <a:r>
              <a:rPr lang="en-GB" sz="1200" b="0" kern="1200" dirty="0">
                <a:solidFill>
                  <a:schemeClr val="tx1"/>
                </a:solidFill>
                <a:effectLst/>
                <a:latin typeface="+mn-lt"/>
                <a:ea typeface="+mn-ea"/>
                <a:cs typeface="+mn-cs"/>
              </a:rPr>
              <a:t>Careful to ensure we don’t move to fast for our membership here, and don’t create impossible expectations of winning legal cases throughout Europe – this work could entail better incorporating HR treaties into our advocacy work,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b="0" kern="1200" dirty="0">
                <a:solidFill>
                  <a:schemeClr val="tx1"/>
                </a:solidFill>
                <a:effectLst/>
                <a:latin typeface="+mn-lt"/>
                <a:ea typeface="+mn-ea"/>
                <a:cs typeface="+mn-cs"/>
              </a:rPr>
              <a:t>Develop clear understanding within membership of treaties and instruments at our disposal, ensuring our staff and members are able to use EU structures and legislation to make change. (Working Group? Annual </a:t>
            </a:r>
            <a:r>
              <a:rPr lang="en-GB" sz="1200" b="0" kern="1200">
                <a:solidFill>
                  <a:schemeClr val="tx1"/>
                </a:solidFill>
                <a:effectLst/>
                <a:latin typeface="+mn-lt"/>
                <a:ea typeface="+mn-ea"/>
                <a:cs typeface="+mn-cs"/>
              </a:rPr>
              <a:t>training offered?)</a:t>
            </a:r>
            <a:endParaRPr lang="en-GB" sz="1200" b="0" kern="1200" dirty="0">
              <a:solidFill>
                <a:schemeClr val="tx1"/>
              </a:solidFill>
              <a:effectLst/>
              <a:latin typeface="+mn-lt"/>
              <a:ea typeface="+mn-ea"/>
              <a:cs typeface="+mn-cs"/>
            </a:endParaRPr>
          </a:p>
          <a:p>
            <a:pPr marL="228600" indent="-228600">
              <a:buAutoNum type="arabicPeriod"/>
            </a:pPr>
            <a:r>
              <a:rPr lang="en-GB" sz="1200" b="0" kern="1200" dirty="0">
                <a:solidFill>
                  <a:schemeClr val="tx1"/>
                </a:solidFill>
                <a:effectLst/>
                <a:latin typeface="+mn-lt"/>
                <a:ea typeface="+mn-ea"/>
                <a:cs typeface="+mn-cs"/>
              </a:rPr>
              <a:t>Monitor what is happening at EU level and prepare accordingly</a:t>
            </a:r>
          </a:p>
          <a:p>
            <a:pPr marL="228600" indent="-228600">
              <a:buAutoNum type="arabicPeriod"/>
            </a:pPr>
            <a:r>
              <a:rPr lang="en-GB" sz="1200" b="0" kern="1200" dirty="0">
                <a:solidFill>
                  <a:schemeClr val="tx1"/>
                </a:solidFill>
                <a:effectLst/>
                <a:latin typeface="+mn-lt"/>
                <a:ea typeface="+mn-ea"/>
                <a:cs typeface="+mn-cs"/>
              </a:rPr>
              <a:t>Develop partnerships with organisations like FRA, OCHCR, </a:t>
            </a:r>
            <a:r>
              <a:rPr lang="en-GB" sz="1200" b="0" kern="1200" dirty="0" err="1">
                <a:solidFill>
                  <a:schemeClr val="tx1"/>
                </a:solidFill>
                <a:effectLst/>
                <a:latin typeface="+mn-lt"/>
                <a:ea typeface="+mn-ea"/>
                <a:cs typeface="+mn-cs"/>
              </a:rPr>
              <a:t>Civicus</a:t>
            </a:r>
            <a:r>
              <a:rPr lang="en-GB" sz="1200" b="0" kern="1200" dirty="0">
                <a:solidFill>
                  <a:schemeClr val="tx1"/>
                </a:solidFill>
                <a:effectLst/>
                <a:latin typeface="+mn-lt"/>
                <a:ea typeface="+mn-ea"/>
                <a:cs typeface="+mn-cs"/>
              </a:rPr>
              <a:t>, to challenge negative developments at national level through the media and if necessary the courts</a:t>
            </a:r>
          </a:p>
          <a:p>
            <a:pPr marL="228600" indent="-228600">
              <a:buAutoNum type="arabicPeriod"/>
            </a:pPr>
            <a:endParaRPr lang="en-GB" sz="1200" b="0" kern="1200" dirty="0">
              <a:solidFill>
                <a:schemeClr val="tx1"/>
              </a:solidFill>
              <a:effectLst/>
              <a:latin typeface="+mn-lt"/>
              <a:ea typeface="+mn-ea"/>
              <a:cs typeface="+mn-cs"/>
            </a:endParaRPr>
          </a:p>
          <a:p>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22</a:t>
            </a:fld>
            <a:endParaRPr lang="en-GB"/>
          </a:p>
        </p:txBody>
      </p:sp>
    </p:spTree>
    <p:extLst>
      <p:ext uri="{BB962C8B-B14F-4D97-AF65-F5344CB8AC3E}">
        <p14:creationId xmlns:p14="http://schemas.microsoft.com/office/powerpoint/2010/main" val="21906702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1 – </a:t>
            </a:r>
            <a:r>
              <a:rPr lang="en-US" sz="1200" b="0" kern="1200" dirty="0" err="1">
                <a:solidFill>
                  <a:schemeClr val="tx1"/>
                </a:solidFill>
                <a:effectLst/>
                <a:latin typeface="+mn-lt"/>
                <a:ea typeface="+mn-ea"/>
                <a:cs typeface="+mn-cs"/>
              </a:rPr>
              <a:t>Realisation</a:t>
            </a:r>
            <a:r>
              <a:rPr lang="en-US" sz="1200" b="0" kern="1200" dirty="0">
                <a:solidFill>
                  <a:schemeClr val="tx1"/>
                </a:solidFill>
                <a:effectLst/>
                <a:latin typeface="+mn-lt"/>
                <a:ea typeface="+mn-ea"/>
                <a:cs typeface="+mn-cs"/>
              </a:rPr>
              <a:t> that env and social orgs are part of the same fight in Europe and globally – partnerships are totally there to be made. Think Friends of the Earth. We already have a good reputation thanks to our work on energy poverty – the question is whether we place a high level of strategic importance on particular environmental issues </a:t>
            </a:r>
          </a:p>
          <a:p>
            <a:r>
              <a:rPr lang="en-US" sz="1200" b="0" kern="1200" dirty="0">
                <a:solidFill>
                  <a:schemeClr val="tx1"/>
                </a:solidFill>
                <a:effectLst/>
                <a:latin typeface="+mn-lt"/>
                <a:ea typeface="+mn-ea"/>
                <a:cs typeface="+mn-cs"/>
              </a:rPr>
              <a:t>2 – Globally, the most vulnerable countries are those most affected by climate change (think low lying Pacific islands). In Europe, the situation is likely to be the same. This gives us an opportunity to shine a spotlight on the issue and to frame political and policy responses which would protect PeP.</a:t>
            </a:r>
          </a:p>
          <a:p>
            <a:r>
              <a:rPr lang="en-US" sz="1200" b="0" kern="1200" dirty="0">
                <a:solidFill>
                  <a:schemeClr val="tx1"/>
                </a:solidFill>
                <a:effectLst/>
                <a:latin typeface="+mn-lt"/>
                <a:ea typeface="+mn-ea"/>
                <a:cs typeface="+mn-cs"/>
              </a:rPr>
              <a:t>3 – Possibility of linking Paris Agreement to poverty and social inclusion. For example, the transition from fossil fuels which is needed to meet the 1.5 – 2% carbon emissions target will need more skilled workers. Can we push for retraining low paid fossil fuel workers, for example? </a:t>
            </a:r>
          </a:p>
          <a:p>
            <a:r>
              <a:rPr lang="en-US" sz="1200" b="0" kern="1200" dirty="0">
                <a:solidFill>
                  <a:schemeClr val="tx1"/>
                </a:solidFill>
                <a:effectLst/>
                <a:latin typeface="+mn-lt"/>
                <a:ea typeface="+mn-ea"/>
                <a:cs typeface="+mn-cs"/>
              </a:rPr>
              <a:t>4. A way to rely less on fossil fuels and expensive energy – see https://www.theguardian.com/environment/2013/jun/15/transition-towns-way-forward and the network here https://transitionnetwork.org/ Question is the long term impact this could have on poverty and social exclusion</a:t>
            </a:r>
          </a:p>
        </p:txBody>
      </p:sp>
      <p:sp>
        <p:nvSpPr>
          <p:cNvPr id="4" name="Slide Number Placeholder 3"/>
          <p:cNvSpPr>
            <a:spLocks noGrp="1"/>
          </p:cNvSpPr>
          <p:nvPr>
            <p:ph type="sldNum" sz="quarter" idx="10"/>
          </p:nvPr>
        </p:nvSpPr>
        <p:spPr/>
        <p:txBody>
          <a:bodyPr/>
          <a:lstStyle/>
          <a:p>
            <a:fld id="{6403D094-B39F-4652-B14F-005EA7C16AA7}" type="slidenum">
              <a:rPr lang="en-GB" smtClean="0"/>
              <a:t>23</a:t>
            </a:fld>
            <a:endParaRPr lang="en-GB"/>
          </a:p>
        </p:txBody>
      </p:sp>
    </p:spTree>
    <p:extLst>
      <p:ext uri="{BB962C8B-B14F-4D97-AF65-F5344CB8AC3E}">
        <p14:creationId xmlns:p14="http://schemas.microsoft.com/office/powerpoint/2010/main" val="12279014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1 – Heatwaves throughout Europe of 2018, likely to continue / worsen – biggest impact likely to be on people experiencing poverty. See https://www.theguardian.com/science/2018/aug/14/extreme-temperatures-especially-likely-for-next-four-years and https://</a:t>
            </a:r>
          </a:p>
          <a:p>
            <a:r>
              <a:rPr lang="en-US" sz="1200" b="0" kern="1200" dirty="0">
                <a:solidFill>
                  <a:schemeClr val="tx1"/>
                </a:solidFill>
                <a:effectLst/>
                <a:latin typeface="+mn-lt"/>
                <a:ea typeface="+mn-ea"/>
                <a:cs typeface="+mn-cs"/>
              </a:rPr>
              <a:t>2 – Linked to 1. Likely to see more climate related migration in the future – what will this mean for Europe, how will we protect the rights of future migrants?</a:t>
            </a:r>
          </a:p>
          <a:p>
            <a:r>
              <a:rPr lang="en-US" sz="1200" b="0" kern="1200" dirty="0">
                <a:solidFill>
                  <a:schemeClr val="tx1"/>
                </a:solidFill>
                <a:effectLst/>
                <a:latin typeface="+mn-lt"/>
                <a:ea typeface="+mn-ea"/>
                <a:cs typeface="+mn-cs"/>
              </a:rPr>
              <a:t>3 – Obviously a very positive thing overall, but how will EAPN ensure that people are not totally left behind? What becomes of jobs in fossil fuels? What will be our position on this?</a:t>
            </a:r>
          </a:p>
        </p:txBody>
      </p:sp>
      <p:sp>
        <p:nvSpPr>
          <p:cNvPr id="4" name="Slide Number Placeholder 3"/>
          <p:cNvSpPr>
            <a:spLocks noGrp="1"/>
          </p:cNvSpPr>
          <p:nvPr>
            <p:ph type="sldNum" sz="quarter" idx="10"/>
          </p:nvPr>
        </p:nvSpPr>
        <p:spPr/>
        <p:txBody>
          <a:bodyPr/>
          <a:lstStyle/>
          <a:p>
            <a:fld id="{6403D094-B39F-4652-B14F-005EA7C16AA7}" type="slidenum">
              <a:rPr lang="en-GB" smtClean="0"/>
              <a:t>24</a:t>
            </a:fld>
            <a:endParaRPr lang="en-GB"/>
          </a:p>
        </p:txBody>
      </p:sp>
    </p:spTree>
    <p:extLst>
      <p:ext uri="{BB962C8B-B14F-4D97-AF65-F5344CB8AC3E}">
        <p14:creationId xmlns:p14="http://schemas.microsoft.com/office/powerpoint/2010/main" val="33104656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1 – We should recognize the impact climate change is likely to have on PeP in Europe. This would mean commissioning research (or tapping into research) and thinking meaningfully about the work we could put in place in future years, recognizing that climate change is increasing problems in Europe. We should aim to be ahead of the curve on this, and look to develop meaningful partnerships with other actors to ensure that we are well set up to deal with this reality.</a:t>
            </a:r>
          </a:p>
        </p:txBody>
      </p:sp>
      <p:sp>
        <p:nvSpPr>
          <p:cNvPr id="4" name="Slide Number Placeholder 3"/>
          <p:cNvSpPr>
            <a:spLocks noGrp="1"/>
          </p:cNvSpPr>
          <p:nvPr>
            <p:ph type="sldNum" sz="quarter" idx="10"/>
          </p:nvPr>
        </p:nvSpPr>
        <p:spPr/>
        <p:txBody>
          <a:bodyPr/>
          <a:lstStyle/>
          <a:p>
            <a:fld id="{6403D094-B39F-4652-B14F-005EA7C16AA7}" type="slidenum">
              <a:rPr lang="en-GB" smtClean="0"/>
              <a:t>25</a:t>
            </a:fld>
            <a:endParaRPr lang="en-GB"/>
          </a:p>
        </p:txBody>
      </p:sp>
    </p:spTree>
    <p:extLst>
      <p:ext uri="{BB962C8B-B14F-4D97-AF65-F5344CB8AC3E}">
        <p14:creationId xmlns:p14="http://schemas.microsoft.com/office/powerpoint/2010/main" val="23478030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403D094-B39F-4652-B14F-005EA7C16AA7}" type="slidenum">
              <a:rPr lang="en-GB" smtClean="0"/>
              <a:t>26</a:t>
            </a:fld>
            <a:endParaRPr lang="en-GB"/>
          </a:p>
        </p:txBody>
      </p:sp>
    </p:spTree>
    <p:extLst>
      <p:ext uri="{BB962C8B-B14F-4D97-AF65-F5344CB8AC3E}">
        <p14:creationId xmlns:p14="http://schemas.microsoft.com/office/powerpoint/2010/main" val="3645796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3</a:t>
            </a:fld>
            <a:endParaRPr lang="en-GB"/>
          </a:p>
        </p:txBody>
      </p:sp>
    </p:spTree>
    <p:extLst>
      <p:ext uri="{BB962C8B-B14F-4D97-AF65-F5344CB8AC3E}">
        <p14:creationId xmlns:p14="http://schemas.microsoft.com/office/powerpoint/2010/main" val="3166819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DURING OUR REFLECTIONS (as staff, and with bureau and then on Sep 28) WE SHOULD… ask the three important analysis questions:</a:t>
            </a:r>
          </a:p>
          <a:p>
            <a:r>
              <a:rPr lang="en-GB" sz="1200" b="1" i="0" u="none" strike="noStrike" kern="1200" dirty="0">
                <a:solidFill>
                  <a:schemeClr val="tx1"/>
                </a:solidFill>
                <a:effectLst/>
                <a:latin typeface="+mn-lt"/>
                <a:ea typeface="+mn-ea"/>
                <a:cs typeface="+mn-cs"/>
              </a:rPr>
              <a:t>What... </a:t>
            </a:r>
            <a:r>
              <a:rPr lang="en-GB" sz="1200" b="0" i="0" u="none" strike="noStrike" kern="1200" dirty="0">
                <a:solidFill>
                  <a:schemeClr val="tx1"/>
                </a:solidFill>
                <a:effectLst/>
                <a:latin typeface="+mn-lt"/>
                <a:ea typeface="+mn-ea"/>
                <a:cs typeface="+mn-cs"/>
              </a:rPr>
              <a:t>are the key drivers, trends and forces in the external environment?</a:t>
            </a:r>
          </a:p>
          <a:p>
            <a:r>
              <a:rPr lang="en-GB" sz="1200" b="1" i="0" u="none" strike="noStrike" kern="1200" dirty="0">
                <a:solidFill>
                  <a:schemeClr val="tx1"/>
                </a:solidFill>
                <a:effectLst/>
                <a:latin typeface="+mn-lt"/>
                <a:ea typeface="+mn-ea"/>
                <a:cs typeface="+mn-cs"/>
              </a:rPr>
              <a:t>So what... </a:t>
            </a:r>
            <a:r>
              <a:rPr lang="en-GB" sz="1200" b="0" i="0" u="none" strike="noStrike" kern="1200" dirty="0">
                <a:solidFill>
                  <a:schemeClr val="tx1"/>
                </a:solidFill>
                <a:effectLst/>
                <a:latin typeface="+mn-lt"/>
                <a:ea typeface="+mn-ea"/>
                <a:cs typeface="+mn-cs"/>
              </a:rPr>
              <a:t>are the implications for the organisation and key stakeholders and what are the opportunities (and threats and risks)</a:t>
            </a:r>
          </a:p>
          <a:p>
            <a:r>
              <a:rPr lang="en-GB" sz="1200" b="1" i="0" u="none" strike="noStrike" kern="1200" dirty="0">
                <a:solidFill>
                  <a:schemeClr val="tx1"/>
                </a:solidFill>
                <a:effectLst/>
                <a:latin typeface="+mn-lt"/>
                <a:ea typeface="+mn-ea"/>
                <a:cs typeface="+mn-cs"/>
              </a:rPr>
              <a:t>Now what... </a:t>
            </a:r>
            <a:r>
              <a:rPr lang="en-GB" sz="1200" b="0" i="0" u="none" strike="noStrike" kern="1200" dirty="0">
                <a:solidFill>
                  <a:schemeClr val="tx1"/>
                </a:solidFill>
                <a:effectLst/>
                <a:latin typeface="+mn-lt"/>
                <a:ea typeface="+mn-ea"/>
                <a:cs typeface="+mn-cs"/>
              </a:rPr>
              <a:t>should the next steps be? (where should we focus, create strategic options, use the thinking to make decisions / recommendations)</a:t>
            </a:r>
          </a:p>
          <a:p>
            <a:endParaRPr lang="en-GB" dirty="0"/>
          </a:p>
        </p:txBody>
      </p:sp>
      <p:sp>
        <p:nvSpPr>
          <p:cNvPr id="4" name="Slide Number Placeholder 3"/>
          <p:cNvSpPr>
            <a:spLocks noGrp="1"/>
          </p:cNvSpPr>
          <p:nvPr>
            <p:ph type="sldNum" sz="quarter" idx="10"/>
          </p:nvPr>
        </p:nvSpPr>
        <p:spPr/>
        <p:txBody>
          <a:bodyPr/>
          <a:lstStyle/>
          <a:p>
            <a:fld id="{6403D094-B39F-4652-B14F-005EA7C16AA7}" type="slidenum">
              <a:rPr lang="en-GB" smtClean="0"/>
              <a:t>4</a:t>
            </a:fld>
            <a:endParaRPr lang="en-GB"/>
          </a:p>
        </p:txBody>
      </p:sp>
    </p:spTree>
    <p:extLst>
      <p:ext uri="{BB962C8B-B14F-4D97-AF65-F5344CB8AC3E}">
        <p14:creationId xmlns:p14="http://schemas.microsoft.com/office/powerpoint/2010/main" val="3361731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5</a:t>
            </a:fld>
            <a:endParaRPr lang="en-GB"/>
          </a:p>
        </p:txBody>
      </p:sp>
    </p:spTree>
    <p:extLst>
      <p:ext uri="{BB962C8B-B14F-4D97-AF65-F5344CB8AC3E}">
        <p14:creationId xmlns:p14="http://schemas.microsoft.com/office/powerpoint/2010/main" val="3190675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6</a:t>
            </a:fld>
            <a:endParaRPr lang="en-GB"/>
          </a:p>
        </p:txBody>
      </p:sp>
    </p:spTree>
    <p:extLst>
      <p:ext uri="{BB962C8B-B14F-4D97-AF65-F5344CB8AC3E}">
        <p14:creationId xmlns:p14="http://schemas.microsoft.com/office/powerpoint/2010/main" val="4208742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7</a:t>
            </a:fld>
            <a:endParaRPr lang="en-GB"/>
          </a:p>
        </p:txBody>
      </p:sp>
    </p:spTree>
    <p:extLst>
      <p:ext uri="{BB962C8B-B14F-4D97-AF65-F5344CB8AC3E}">
        <p14:creationId xmlns:p14="http://schemas.microsoft.com/office/powerpoint/2010/main" val="2481973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1 – Potential shift to the left? (Shift to the right is obviously a threat…)</a:t>
            </a:r>
          </a:p>
          <a:p>
            <a:r>
              <a:rPr lang="en-US" sz="1200" b="0" kern="1200" dirty="0">
                <a:solidFill>
                  <a:schemeClr val="tx1"/>
                </a:solidFill>
                <a:effectLst/>
                <a:latin typeface="+mn-lt"/>
                <a:ea typeface="+mn-ea"/>
                <a:cs typeface="+mn-cs"/>
              </a:rPr>
              <a:t>2 – There seems to be growing political pressure to tackle inequality and to connect with citizens (Future of Europe consultations, Macron’s citizen dialogues </a:t>
            </a:r>
            <a:r>
              <a:rPr lang="en-US" sz="1200" b="0" kern="1200" dirty="0" err="1">
                <a:solidFill>
                  <a:schemeClr val="tx1"/>
                </a:solidFill>
                <a:effectLst/>
                <a:latin typeface="+mn-lt"/>
                <a:ea typeface="+mn-ea"/>
                <a:cs typeface="+mn-cs"/>
              </a:rPr>
              <a:t>etc</a:t>
            </a:r>
            <a:r>
              <a:rPr lang="en-US" sz="1200" b="0" kern="1200" dirty="0">
                <a:solidFill>
                  <a:schemeClr val="tx1"/>
                </a:solidFill>
                <a:effectLst/>
                <a:latin typeface="+mn-lt"/>
                <a:ea typeface="+mn-ea"/>
                <a:cs typeface="+mn-cs"/>
              </a:rPr>
              <a:t>)</a:t>
            </a:r>
          </a:p>
          <a:p>
            <a:r>
              <a:rPr lang="en-US" sz="1200" b="0" kern="1200" dirty="0">
                <a:solidFill>
                  <a:schemeClr val="tx1"/>
                </a:solidFill>
                <a:effectLst/>
                <a:latin typeface="+mn-lt"/>
                <a:ea typeface="+mn-ea"/>
                <a:cs typeface="+mn-cs"/>
              </a:rPr>
              <a:t>3 – Strong linked to 1. Seems to have traction and likely ability to influence the debate and the politics, but it is likely to push the envelope far enough for potential Treaty Changes?</a:t>
            </a:r>
          </a:p>
          <a:p>
            <a:r>
              <a:rPr lang="en-US" sz="1200" b="0" kern="1200" dirty="0">
                <a:solidFill>
                  <a:schemeClr val="tx1"/>
                </a:solidFill>
                <a:effectLst/>
                <a:latin typeface="+mn-lt"/>
                <a:ea typeface="+mn-ea"/>
                <a:cs typeface="+mn-cs"/>
              </a:rPr>
              <a:t>4 – </a:t>
            </a:r>
          </a:p>
          <a:p>
            <a:r>
              <a:rPr lang="en-US" sz="1200" b="0" kern="1200" dirty="0">
                <a:solidFill>
                  <a:schemeClr val="tx1"/>
                </a:solidFill>
                <a:effectLst/>
                <a:latin typeface="+mn-lt"/>
                <a:ea typeface="+mn-ea"/>
                <a:cs typeface="+mn-cs"/>
              </a:rPr>
              <a:t>5 – Big poverty focus, but what buy in / role at EU level? We could use as advocacy hook, and coordinate work our members are doing on this, aiming to access funds via DEAR funding line.</a:t>
            </a:r>
          </a:p>
          <a:p>
            <a:r>
              <a:rPr lang="en-US" sz="1200" b="0" kern="1200" dirty="0">
                <a:solidFill>
                  <a:schemeClr val="tx1"/>
                </a:solidFill>
                <a:effectLst/>
                <a:latin typeface="+mn-lt"/>
                <a:ea typeface="+mn-ea"/>
                <a:cs typeface="+mn-cs"/>
              </a:rPr>
              <a:t>6 - </a:t>
            </a:r>
          </a:p>
        </p:txBody>
      </p:sp>
      <p:sp>
        <p:nvSpPr>
          <p:cNvPr id="4" name="Slide Number Placeholder 3"/>
          <p:cNvSpPr>
            <a:spLocks noGrp="1"/>
          </p:cNvSpPr>
          <p:nvPr>
            <p:ph type="sldNum" sz="quarter" idx="10"/>
          </p:nvPr>
        </p:nvSpPr>
        <p:spPr/>
        <p:txBody>
          <a:bodyPr/>
          <a:lstStyle/>
          <a:p>
            <a:fld id="{6403D094-B39F-4652-B14F-005EA7C16AA7}" type="slidenum">
              <a:rPr lang="en-GB" smtClean="0"/>
              <a:t>8</a:t>
            </a:fld>
            <a:endParaRPr lang="en-GB"/>
          </a:p>
        </p:txBody>
      </p:sp>
    </p:spTree>
    <p:extLst>
      <p:ext uri="{BB962C8B-B14F-4D97-AF65-F5344CB8AC3E}">
        <p14:creationId xmlns:p14="http://schemas.microsoft.com/office/powerpoint/2010/main" val="24582192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03D094-B39F-4652-B14F-005EA7C16AA7}" type="slidenum">
              <a:rPr lang="en-GB" smtClean="0"/>
              <a:t>9</a:t>
            </a:fld>
            <a:endParaRPr lang="en-GB"/>
          </a:p>
        </p:txBody>
      </p:sp>
    </p:spTree>
    <p:extLst>
      <p:ext uri="{BB962C8B-B14F-4D97-AF65-F5344CB8AC3E}">
        <p14:creationId xmlns:p14="http://schemas.microsoft.com/office/powerpoint/2010/main" val="2335215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fr-BE"/>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BE"/>
          </a:p>
        </p:txBody>
      </p:sp>
      <p:sp>
        <p:nvSpPr>
          <p:cNvPr id="5" name="Rectangle 5"/>
          <p:cNvSpPr>
            <a:spLocks noGrp="1" noChangeArrowheads="1"/>
          </p:cNvSpPr>
          <p:nvPr>
            <p:ph type="ftr" sz="quarter" idx="11"/>
          </p:nvPr>
        </p:nvSpPr>
        <p:spPr>
          <a:ln/>
        </p:spPr>
        <p:txBody>
          <a:bodyPr/>
          <a:lstStyle>
            <a:lvl1pPr>
              <a:defRPr/>
            </a:lvl1pPr>
          </a:lstStyle>
          <a:p>
            <a:pPr>
              <a:defRPr/>
            </a:pPr>
            <a:endParaRPr lang="fr-BE"/>
          </a:p>
        </p:txBody>
      </p:sp>
      <p:sp>
        <p:nvSpPr>
          <p:cNvPr id="6" name="Rectangle 6"/>
          <p:cNvSpPr>
            <a:spLocks noGrp="1" noChangeArrowheads="1"/>
          </p:cNvSpPr>
          <p:nvPr>
            <p:ph type="sldNum" sz="quarter" idx="12"/>
          </p:nvPr>
        </p:nvSpPr>
        <p:spPr>
          <a:ln/>
        </p:spPr>
        <p:txBody>
          <a:bodyPr/>
          <a:lstStyle>
            <a:lvl1pPr>
              <a:defRPr/>
            </a:lvl1pPr>
          </a:lstStyle>
          <a:p>
            <a:pPr>
              <a:defRPr/>
            </a:pPr>
            <a:fld id="{B781365F-8A9C-40DD-B8A0-75DBE4CCF165}" type="slidenum">
              <a:rPr lang="fr-BE"/>
              <a:pPr>
                <a:defRPr/>
              </a:pPr>
              <a:t>‹#›</a:t>
            </a:fld>
            <a:endParaRPr lang="fr-BE"/>
          </a:p>
        </p:txBody>
      </p:sp>
    </p:spTree>
    <p:extLst>
      <p:ext uri="{BB962C8B-B14F-4D97-AF65-F5344CB8AC3E}">
        <p14:creationId xmlns:p14="http://schemas.microsoft.com/office/powerpoint/2010/main" val="3094622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B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BE"/>
          </a:p>
        </p:txBody>
      </p:sp>
      <p:sp>
        <p:nvSpPr>
          <p:cNvPr id="5" name="Rectangle 5"/>
          <p:cNvSpPr>
            <a:spLocks noGrp="1" noChangeArrowheads="1"/>
          </p:cNvSpPr>
          <p:nvPr>
            <p:ph type="ftr" sz="quarter" idx="11"/>
          </p:nvPr>
        </p:nvSpPr>
        <p:spPr>
          <a:ln/>
        </p:spPr>
        <p:txBody>
          <a:bodyPr/>
          <a:lstStyle>
            <a:lvl1pPr>
              <a:defRPr/>
            </a:lvl1pPr>
          </a:lstStyle>
          <a:p>
            <a:pPr>
              <a:defRPr/>
            </a:pPr>
            <a:endParaRPr lang="fr-BE"/>
          </a:p>
        </p:txBody>
      </p:sp>
      <p:sp>
        <p:nvSpPr>
          <p:cNvPr id="6" name="Rectangle 6"/>
          <p:cNvSpPr>
            <a:spLocks noGrp="1" noChangeArrowheads="1"/>
          </p:cNvSpPr>
          <p:nvPr>
            <p:ph type="sldNum" sz="quarter" idx="12"/>
          </p:nvPr>
        </p:nvSpPr>
        <p:spPr>
          <a:ln/>
        </p:spPr>
        <p:txBody>
          <a:bodyPr/>
          <a:lstStyle>
            <a:lvl1pPr>
              <a:defRPr/>
            </a:lvl1pPr>
          </a:lstStyle>
          <a:p>
            <a:pPr>
              <a:defRPr/>
            </a:pPr>
            <a:fld id="{824D91D4-54FE-4DE9-8C59-66255647F3F5}" type="slidenum">
              <a:rPr lang="fr-BE"/>
              <a:pPr>
                <a:defRPr/>
              </a:pPr>
              <a:t>‹#›</a:t>
            </a:fld>
            <a:endParaRPr lang="fr-BE"/>
          </a:p>
        </p:txBody>
      </p:sp>
    </p:spTree>
    <p:extLst>
      <p:ext uri="{BB962C8B-B14F-4D97-AF65-F5344CB8AC3E}">
        <p14:creationId xmlns:p14="http://schemas.microsoft.com/office/powerpoint/2010/main" val="1654497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B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BE"/>
          </a:p>
        </p:txBody>
      </p:sp>
      <p:sp>
        <p:nvSpPr>
          <p:cNvPr id="5" name="Rectangle 5"/>
          <p:cNvSpPr>
            <a:spLocks noGrp="1" noChangeArrowheads="1"/>
          </p:cNvSpPr>
          <p:nvPr>
            <p:ph type="ftr" sz="quarter" idx="11"/>
          </p:nvPr>
        </p:nvSpPr>
        <p:spPr>
          <a:ln/>
        </p:spPr>
        <p:txBody>
          <a:bodyPr/>
          <a:lstStyle>
            <a:lvl1pPr>
              <a:defRPr/>
            </a:lvl1pPr>
          </a:lstStyle>
          <a:p>
            <a:pPr>
              <a:defRPr/>
            </a:pPr>
            <a:endParaRPr lang="fr-BE"/>
          </a:p>
        </p:txBody>
      </p:sp>
      <p:sp>
        <p:nvSpPr>
          <p:cNvPr id="6" name="Rectangle 6"/>
          <p:cNvSpPr>
            <a:spLocks noGrp="1" noChangeArrowheads="1"/>
          </p:cNvSpPr>
          <p:nvPr>
            <p:ph type="sldNum" sz="quarter" idx="12"/>
          </p:nvPr>
        </p:nvSpPr>
        <p:spPr>
          <a:ln/>
        </p:spPr>
        <p:txBody>
          <a:bodyPr/>
          <a:lstStyle>
            <a:lvl1pPr>
              <a:defRPr/>
            </a:lvl1pPr>
          </a:lstStyle>
          <a:p>
            <a:pPr>
              <a:defRPr/>
            </a:pPr>
            <a:fld id="{228BFF72-CA7D-4CB2-B895-81A92330D1E1}" type="slidenum">
              <a:rPr lang="fr-BE"/>
              <a:pPr>
                <a:defRPr/>
              </a:pPr>
              <a:t>‹#›</a:t>
            </a:fld>
            <a:endParaRPr lang="fr-BE"/>
          </a:p>
        </p:txBody>
      </p:sp>
    </p:spTree>
    <p:extLst>
      <p:ext uri="{BB962C8B-B14F-4D97-AF65-F5344CB8AC3E}">
        <p14:creationId xmlns:p14="http://schemas.microsoft.com/office/powerpoint/2010/main" val="1353944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3" name="Rectangle 4"/>
          <p:cNvSpPr>
            <a:spLocks noGrp="1" noChangeArrowheads="1"/>
          </p:cNvSpPr>
          <p:nvPr>
            <p:ph type="dt" sz="half" idx="10"/>
          </p:nvPr>
        </p:nvSpPr>
        <p:spPr>
          <a:ln/>
        </p:spPr>
        <p:txBody>
          <a:bodyPr/>
          <a:lstStyle>
            <a:lvl1pPr>
              <a:defRPr/>
            </a:lvl1pPr>
          </a:lstStyle>
          <a:p>
            <a:pPr>
              <a:defRPr/>
            </a:pPr>
            <a:endParaRPr lang="fr-BE"/>
          </a:p>
        </p:txBody>
      </p:sp>
      <p:sp>
        <p:nvSpPr>
          <p:cNvPr id="4" name="Rectangle 5"/>
          <p:cNvSpPr>
            <a:spLocks noGrp="1" noChangeArrowheads="1"/>
          </p:cNvSpPr>
          <p:nvPr>
            <p:ph type="ftr" sz="quarter" idx="11"/>
          </p:nvPr>
        </p:nvSpPr>
        <p:spPr>
          <a:ln/>
        </p:spPr>
        <p:txBody>
          <a:bodyPr/>
          <a:lstStyle>
            <a:lvl1pPr>
              <a:defRPr/>
            </a:lvl1pPr>
          </a:lstStyle>
          <a:p>
            <a:pPr>
              <a:defRPr/>
            </a:pPr>
            <a:endParaRPr lang="fr-BE"/>
          </a:p>
        </p:txBody>
      </p:sp>
      <p:sp>
        <p:nvSpPr>
          <p:cNvPr id="5" name="Rectangle 6"/>
          <p:cNvSpPr>
            <a:spLocks noGrp="1" noChangeArrowheads="1"/>
          </p:cNvSpPr>
          <p:nvPr>
            <p:ph type="sldNum" sz="quarter" idx="12"/>
          </p:nvPr>
        </p:nvSpPr>
        <p:spPr>
          <a:ln/>
        </p:spPr>
        <p:txBody>
          <a:bodyPr/>
          <a:lstStyle>
            <a:lvl1pPr>
              <a:defRPr/>
            </a:lvl1pPr>
          </a:lstStyle>
          <a:p>
            <a:pPr>
              <a:defRPr/>
            </a:pPr>
            <a:fld id="{556C7AC2-F84C-4410-9F19-8F1D02EE9BD7}" type="slidenum">
              <a:rPr lang="fr-BE"/>
              <a:pPr>
                <a:defRPr/>
              </a:pPr>
              <a:t>‹#›</a:t>
            </a:fld>
            <a:endParaRPr lang="fr-BE"/>
          </a:p>
        </p:txBody>
      </p:sp>
    </p:spTree>
    <p:extLst>
      <p:ext uri="{BB962C8B-B14F-4D97-AF65-F5344CB8AC3E}">
        <p14:creationId xmlns:p14="http://schemas.microsoft.com/office/powerpoint/2010/main" val="3069785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B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BE"/>
          </a:p>
        </p:txBody>
      </p:sp>
      <p:sp>
        <p:nvSpPr>
          <p:cNvPr id="5" name="Rectangle 5"/>
          <p:cNvSpPr>
            <a:spLocks noGrp="1" noChangeArrowheads="1"/>
          </p:cNvSpPr>
          <p:nvPr>
            <p:ph type="ftr" sz="quarter" idx="11"/>
          </p:nvPr>
        </p:nvSpPr>
        <p:spPr>
          <a:ln/>
        </p:spPr>
        <p:txBody>
          <a:bodyPr/>
          <a:lstStyle>
            <a:lvl1pPr>
              <a:defRPr/>
            </a:lvl1pPr>
          </a:lstStyle>
          <a:p>
            <a:pPr>
              <a:defRPr/>
            </a:pPr>
            <a:endParaRPr lang="fr-BE"/>
          </a:p>
        </p:txBody>
      </p:sp>
      <p:sp>
        <p:nvSpPr>
          <p:cNvPr id="6" name="Rectangle 6"/>
          <p:cNvSpPr>
            <a:spLocks noGrp="1" noChangeArrowheads="1"/>
          </p:cNvSpPr>
          <p:nvPr>
            <p:ph type="sldNum" sz="quarter" idx="12"/>
          </p:nvPr>
        </p:nvSpPr>
        <p:spPr>
          <a:ln/>
        </p:spPr>
        <p:txBody>
          <a:bodyPr/>
          <a:lstStyle>
            <a:lvl1pPr>
              <a:defRPr/>
            </a:lvl1pPr>
          </a:lstStyle>
          <a:p>
            <a:pPr>
              <a:defRPr/>
            </a:pPr>
            <a:fld id="{1C49CBC1-5DB7-40C1-9FA2-A367350693D4}" type="slidenum">
              <a:rPr lang="fr-BE"/>
              <a:pPr>
                <a:defRPr/>
              </a:pPr>
              <a:t>‹#›</a:t>
            </a:fld>
            <a:endParaRPr lang="fr-BE"/>
          </a:p>
        </p:txBody>
      </p:sp>
    </p:spTree>
    <p:extLst>
      <p:ext uri="{BB962C8B-B14F-4D97-AF65-F5344CB8AC3E}">
        <p14:creationId xmlns:p14="http://schemas.microsoft.com/office/powerpoint/2010/main" val="950216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fr-BE"/>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BE"/>
          </a:p>
        </p:txBody>
      </p:sp>
      <p:sp>
        <p:nvSpPr>
          <p:cNvPr id="5" name="Rectangle 5"/>
          <p:cNvSpPr>
            <a:spLocks noGrp="1" noChangeArrowheads="1"/>
          </p:cNvSpPr>
          <p:nvPr>
            <p:ph type="ftr" sz="quarter" idx="11"/>
          </p:nvPr>
        </p:nvSpPr>
        <p:spPr>
          <a:ln/>
        </p:spPr>
        <p:txBody>
          <a:bodyPr/>
          <a:lstStyle>
            <a:lvl1pPr>
              <a:defRPr/>
            </a:lvl1pPr>
          </a:lstStyle>
          <a:p>
            <a:pPr>
              <a:defRPr/>
            </a:pPr>
            <a:endParaRPr lang="fr-BE"/>
          </a:p>
        </p:txBody>
      </p:sp>
      <p:sp>
        <p:nvSpPr>
          <p:cNvPr id="6" name="Rectangle 6"/>
          <p:cNvSpPr>
            <a:spLocks noGrp="1" noChangeArrowheads="1"/>
          </p:cNvSpPr>
          <p:nvPr>
            <p:ph type="sldNum" sz="quarter" idx="12"/>
          </p:nvPr>
        </p:nvSpPr>
        <p:spPr>
          <a:ln/>
        </p:spPr>
        <p:txBody>
          <a:bodyPr/>
          <a:lstStyle>
            <a:lvl1pPr>
              <a:defRPr/>
            </a:lvl1pPr>
          </a:lstStyle>
          <a:p>
            <a:pPr>
              <a:defRPr/>
            </a:pPr>
            <a:fld id="{8C556EA0-1BB6-4546-8A4F-2C235E7F24B5}" type="slidenum">
              <a:rPr lang="fr-BE"/>
              <a:pPr>
                <a:defRPr/>
              </a:pPr>
              <a:t>‹#›</a:t>
            </a:fld>
            <a:endParaRPr lang="fr-BE"/>
          </a:p>
        </p:txBody>
      </p:sp>
    </p:spTree>
    <p:extLst>
      <p:ext uri="{BB962C8B-B14F-4D97-AF65-F5344CB8AC3E}">
        <p14:creationId xmlns:p14="http://schemas.microsoft.com/office/powerpoint/2010/main" val="1516038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BE"/>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5" name="Rectangle 4"/>
          <p:cNvSpPr>
            <a:spLocks noGrp="1" noChangeArrowheads="1"/>
          </p:cNvSpPr>
          <p:nvPr>
            <p:ph type="dt" sz="half" idx="10"/>
          </p:nvPr>
        </p:nvSpPr>
        <p:spPr>
          <a:ln/>
        </p:spPr>
        <p:txBody>
          <a:bodyPr/>
          <a:lstStyle>
            <a:lvl1pPr>
              <a:defRPr/>
            </a:lvl1pPr>
          </a:lstStyle>
          <a:p>
            <a:pPr>
              <a:defRPr/>
            </a:pPr>
            <a:endParaRPr lang="fr-BE"/>
          </a:p>
        </p:txBody>
      </p:sp>
      <p:sp>
        <p:nvSpPr>
          <p:cNvPr id="6" name="Rectangle 5"/>
          <p:cNvSpPr>
            <a:spLocks noGrp="1" noChangeArrowheads="1"/>
          </p:cNvSpPr>
          <p:nvPr>
            <p:ph type="ftr" sz="quarter" idx="11"/>
          </p:nvPr>
        </p:nvSpPr>
        <p:spPr>
          <a:ln/>
        </p:spPr>
        <p:txBody>
          <a:bodyPr/>
          <a:lstStyle>
            <a:lvl1pPr>
              <a:defRPr/>
            </a:lvl1pPr>
          </a:lstStyle>
          <a:p>
            <a:pPr>
              <a:defRPr/>
            </a:pPr>
            <a:endParaRPr lang="fr-BE"/>
          </a:p>
        </p:txBody>
      </p:sp>
      <p:sp>
        <p:nvSpPr>
          <p:cNvPr id="7" name="Rectangle 6"/>
          <p:cNvSpPr>
            <a:spLocks noGrp="1" noChangeArrowheads="1"/>
          </p:cNvSpPr>
          <p:nvPr>
            <p:ph type="sldNum" sz="quarter" idx="12"/>
          </p:nvPr>
        </p:nvSpPr>
        <p:spPr>
          <a:ln/>
        </p:spPr>
        <p:txBody>
          <a:bodyPr/>
          <a:lstStyle>
            <a:lvl1pPr>
              <a:defRPr/>
            </a:lvl1pPr>
          </a:lstStyle>
          <a:p>
            <a:pPr>
              <a:defRPr/>
            </a:pPr>
            <a:fld id="{124E1288-CB66-49D8-9591-82E4906659DA}" type="slidenum">
              <a:rPr lang="fr-BE"/>
              <a:pPr>
                <a:defRPr/>
              </a:pPr>
              <a:t>‹#›</a:t>
            </a:fld>
            <a:endParaRPr lang="fr-BE"/>
          </a:p>
        </p:txBody>
      </p:sp>
    </p:spTree>
    <p:extLst>
      <p:ext uri="{BB962C8B-B14F-4D97-AF65-F5344CB8AC3E}">
        <p14:creationId xmlns:p14="http://schemas.microsoft.com/office/powerpoint/2010/main" val="2383460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fr-BE"/>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7" name="Rectangle 4"/>
          <p:cNvSpPr>
            <a:spLocks noGrp="1" noChangeArrowheads="1"/>
          </p:cNvSpPr>
          <p:nvPr>
            <p:ph type="dt" sz="half" idx="10"/>
          </p:nvPr>
        </p:nvSpPr>
        <p:spPr>
          <a:ln/>
        </p:spPr>
        <p:txBody>
          <a:bodyPr/>
          <a:lstStyle>
            <a:lvl1pPr>
              <a:defRPr/>
            </a:lvl1pPr>
          </a:lstStyle>
          <a:p>
            <a:pPr>
              <a:defRPr/>
            </a:pPr>
            <a:endParaRPr lang="fr-BE"/>
          </a:p>
        </p:txBody>
      </p:sp>
      <p:sp>
        <p:nvSpPr>
          <p:cNvPr id="8" name="Rectangle 5"/>
          <p:cNvSpPr>
            <a:spLocks noGrp="1" noChangeArrowheads="1"/>
          </p:cNvSpPr>
          <p:nvPr>
            <p:ph type="ftr" sz="quarter" idx="11"/>
          </p:nvPr>
        </p:nvSpPr>
        <p:spPr>
          <a:ln/>
        </p:spPr>
        <p:txBody>
          <a:bodyPr/>
          <a:lstStyle>
            <a:lvl1pPr>
              <a:defRPr/>
            </a:lvl1pPr>
          </a:lstStyle>
          <a:p>
            <a:pPr>
              <a:defRPr/>
            </a:pPr>
            <a:endParaRPr lang="fr-BE"/>
          </a:p>
        </p:txBody>
      </p:sp>
      <p:sp>
        <p:nvSpPr>
          <p:cNvPr id="9" name="Rectangle 6"/>
          <p:cNvSpPr>
            <a:spLocks noGrp="1" noChangeArrowheads="1"/>
          </p:cNvSpPr>
          <p:nvPr>
            <p:ph type="sldNum" sz="quarter" idx="12"/>
          </p:nvPr>
        </p:nvSpPr>
        <p:spPr>
          <a:ln/>
        </p:spPr>
        <p:txBody>
          <a:bodyPr/>
          <a:lstStyle>
            <a:lvl1pPr>
              <a:defRPr/>
            </a:lvl1pPr>
          </a:lstStyle>
          <a:p>
            <a:pPr>
              <a:defRPr/>
            </a:pPr>
            <a:fld id="{21D17688-BA34-4611-8041-4B1B76339906}" type="slidenum">
              <a:rPr lang="fr-BE"/>
              <a:pPr>
                <a:defRPr/>
              </a:pPr>
              <a:t>‹#›</a:t>
            </a:fld>
            <a:endParaRPr lang="fr-BE"/>
          </a:p>
        </p:txBody>
      </p:sp>
    </p:spTree>
    <p:extLst>
      <p:ext uri="{BB962C8B-B14F-4D97-AF65-F5344CB8AC3E}">
        <p14:creationId xmlns:p14="http://schemas.microsoft.com/office/powerpoint/2010/main" val="1798724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BE"/>
          </a:p>
        </p:txBody>
      </p:sp>
      <p:sp>
        <p:nvSpPr>
          <p:cNvPr id="3" name="Rectangle 4"/>
          <p:cNvSpPr>
            <a:spLocks noGrp="1" noChangeArrowheads="1"/>
          </p:cNvSpPr>
          <p:nvPr>
            <p:ph type="dt" sz="half" idx="10"/>
          </p:nvPr>
        </p:nvSpPr>
        <p:spPr>
          <a:ln/>
        </p:spPr>
        <p:txBody>
          <a:bodyPr/>
          <a:lstStyle>
            <a:lvl1pPr>
              <a:defRPr/>
            </a:lvl1pPr>
          </a:lstStyle>
          <a:p>
            <a:pPr>
              <a:defRPr/>
            </a:pPr>
            <a:endParaRPr lang="fr-BE"/>
          </a:p>
        </p:txBody>
      </p:sp>
      <p:sp>
        <p:nvSpPr>
          <p:cNvPr id="4" name="Rectangle 5"/>
          <p:cNvSpPr>
            <a:spLocks noGrp="1" noChangeArrowheads="1"/>
          </p:cNvSpPr>
          <p:nvPr>
            <p:ph type="ftr" sz="quarter" idx="11"/>
          </p:nvPr>
        </p:nvSpPr>
        <p:spPr>
          <a:ln/>
        </p:spPr>
        <p:txBody>
          <a:bodyPr/>
          <a:lstStyle>
            <a:lvl1pPr>
              <a:defRPr/>
            </a:lvl1pPr>
          </a:lstStyle>
          <a:p>
            <a:pPr>
              <a:defRPr/>
            </a:pPr>
            <a:endParaRPr lang="fr-BE"/>
          </a:p>
        </p:txBody>
      </p:sp>
      <p:sp>
        <p:nvSpPr>
          <p:cNvPr id="5" name="Rectangle 6"/>
          <p:cNvSpPr>
            <a:spLocks noGrp="1" noChangeArrowheads="1"/>
          </p:cNvSpPr>
          <p:nvPr>
            <p:ph type="sldNum" sz="quarter" idx="12"/>
          </p:nvPr>
        </p:nvSpPr>
        <p:spPr>
          <a:ln/>
        </p:spPr>
        <p:txBody>
          <a:bodyPr/>
          <a:lstStyle>
            <a:lvl1pPr>
              <a:defRPr/>
            </a:lvl1pPr>
          </a:lstStyle>
          <a:p>
            <a:pPr>
              <a:defRPr/>
            </a:pPr>
            <a:fld id="{70CC2887-2804-4789-8778-281E3712DCC1}" type="slidenum">
              <a:rPr lang="fr-BE"/>
              <a:pPr>
                <a:defRPr/>
              </a:pPr>
              <a:t>‹#›</a:t>
            </a:fld>
            <a:endParaRPr lang="fr-BE"/>
          </a:p>
        </p:txBody>
      </p:sp>
    </p:spTree>
    <p:extLst>
      <p:ext uri="{BB962C8B-B14F-4D97-AF65-F5344CB8AC3E}">
        <p14:creationId xmlns:p14="http://schemas.microsoft.com/office/powerpoint/2010/main" val="319381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BE"/>
          </a:p>
        </p:txBody>
      </p:sp>
      <p:sp>
        <p:nvSpPr>
          <p:cNvPr id="3" name="Rectangle 5"/>
          <p:cNvSpPr>
            <a:spLocks noGrp="1" noChangeArrowheads="1"/>
          </p:cNvSpPr>
          <p:nvPr>
            <p:ph type="ftr" sz="quarter" idx="11"/>
          </p:nvPr>
        </p:nvSpPr>
        <p:spPr>
          <a:ln/>
        </p:spPr>
        <p:txBody>
          <a:bodyPr/>
          <a:lstStyle>
            <a:lvl1pPr>
              <a:defRPr/>
            </a:lvl1pPr>
          </a:lstStyle>
          <a:p>
            <a:pPr>
              <a:defRPr/>
            </a:pPr>
            <a:endParaRPr lang="fr-BE"/>
          </a:p>
        </p:txBody>
      </p:sp>
      <p:sp>
        <p:nvSpPr>
          <p:cNvPr id="4" name="Rectangle 6"/>
          <p:cNvSpPr>
            <a:spLocks noGrp="1" noChangeArrowheads="1"/>
          </p:cNvSpPr>
          <p:nvPr>
            <p:ph type="sldNum" sz="quarter" idx="12"/>
          </p:nvPr>
        </p:nvSpPr>
        <p:spPr>
          <a:ln/>
        </p:spPr>
        <p:txBody>
          <a:bodyPr/>
          <a:lstStyle>
            <a:lvl1pPr>
              <a:defRPr/>
            </a:lvl1pPr>
          </a:lstStyle>
          <a:p>
            <a:pPr>
              <a:defRPr/>
            </a:pPr>
            <a:fld id="{CE711A45-632A-451F-AE63-A31CCD4D7815}" type="slidenum">
              <a:rPr lang="fr-BE"/>
              <a:pPr>
                <a:defRPr/>
              </a:pPr>
              <a:t>‹#›</a:t>
            </a:fld>
            <a:endParaRPr lang="fr-BE"/>
          </a:p>
        </p:txBody>
      </p:sp>
    </p:spTree>
    <p:extLst>
      <p:ext uri="{BB962C8B-B14F-4D97-AF65-F5344CB8AC3E}">
        <p14:creationId xmlns:p14="http://schemas.microsoft.com/office/powerpoint/2010/main" val="3019595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fr-BE"/>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BE"/>
          </a:p>
        </p:txBody>
      </p:sp>
      <p:sp>
        <p:nvSpPr>
          <p:cNvPr id="6" name="Rectangle 5"/>
          <p:cNvSpPr>
            <a:spLocks noGrp="1" noChangeArrowheads="1"/>
          </p:cNvSpPr>
          <p:nvPr>
            <p:ph type="ftr" sz="quarter" idx="11"/>
          </p:nvPr>
        </p:nvSpPr>
        <p:spPr>
          <a:ln/>
        </p:spPr>
        <p:txBody>
          <a:bodyPr/>
          <a:lstStyle>
            <a:lvl1pPr>
              <a:defRPr/>
            </a:lvl1pPr>
          </a:lstStyle>
          <a:p>
            <a:pPr>
              <a:defRPr/>
            </a:pPr>
            <a:endParaRPr lang="fr-BE"/>
          </a:p>
        </p:txBody>
      </p:sp>
      <p:sp>
        <p:nvSpPr>
          <p:cNvPr id="7" name="Rectangle 6"/>
          <p:cNvSpPr>
            <a:spLocks noGrp="1" noChangeArrowheads="1"/>
          </p:cNvSpPr>
          <p:nvPr>
            <p:ph type="sldNum" sz="quarter" idx="12"/>
          </p:nvPr>
        </p:nvSpPr>
        <p:spPr>
          <a:ln/>
        </p:spPr>
        <p:txBody>
          <a:bodyPr/>
          <a:lstStyle>
            <a:lvl1pPr>
              <a:defRPr/>
            </a:lvl1pPr>
          </a:lstStyle>
          <a:p>
            <a:pPr>
              <a:defRPr/>
            </a:pPr>
            <a:fld id="{E63AFEB2-E5CE-424B-83CD-63FF7B1567EA}" type="slidenum">
              <a:rPr lang="fr-BE"/>
              <a:pPr>
                <a:defRPr/>
              </a:pPr>
              <a:t>‹#›</a:t>
            </a:fld>
            <a:endParaRPr lang="fr-BE"/>
          </a:p>
        </p:txBody>
      </p:sp>
    </p:spTree>
    <p:extLst>
      <p:ext uri="{BB962C8B-B14F-4D97-AF65-F5344CB8AC3E}">
        <p14:creationId xmlns:p14="http://schemas.microsoft.com/office/powerpoint/2010/main" val="880584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fr-BE"/>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BE"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BE"/>
          </a:p>
        </p:txBody>
      </p:sp>
      <p:sp>
        <p:nvSpPr>
          <p:cNvPr id="6" name="Rectangle 5"/>
          <p:cNvSpPr>
            <a:spLocks noGrp="1" noChangeArrowheads="1"/>
          </p:cNvSpPr>
          <p:nvPr>
            <p:ph type="ftr" sz="quarter" idx="11"/>
          </p:nvPr>
        </p:nvSpPr>
        <p:spPr>
          <a:ln/>
        </p:spPr>
        <p:txBody>
          <a:bodyPr/>
          <a:lstStyle>
            <a:lvl1pPr>
              <a:defRPr/>
            </a:lvl1pPr>
          </a:lstStyle>
          <a:p>
            <a:pPr>
              <a:defRPr/>
            </a:pPr>
            <a:endParaRPr lang="fr-BE"/>
          </a:p>
        </p:txBody>
      </p:sp>
      <p:sp>
        <p:nvSpPr>
          <p:cNvPr id="7" name="Rectangle 6"/>
          <p:cNvSpPr>
            <a:spLocks noGrp="1" noChangeArrowheads="1"/>
          </p:cNvSpPr>
          <p:nvPr>
            <p:ph type="sldNum" sz="quarter" idx="12"/>
          </p:nvPr>
        </p:nvSpPr>
        <p:spPr>
          <a:ln/>
        </p:spPr>
        <p:txBody>
          <a:bodyPr/>
          <a:lstStyle>
            <a:lvl1pPr>
              <a:defRPr/>
            </a:lvl1pPr>
          </a:lstStyle>
          <a:p>
            <a:pPr>
              <a:defRPr/>
            </a:pPr>
            <a:fld id="{45E0F3FF-A64C-4F35-82EA-CD2712FA044E}" type="slidenum">
              <a:rPr lang="fr-BE"/>
              <a:pPr>
                <a:defRPr/>
              </a:pPr>
              <a:t>‹#›</a:t>
            </a:fld>
            <a:endParaRPr lang="fr-BE"/>
          </a:p>
        </p:txBody>
      </p:sp>
    </p:spTree>
    <p:extLst>
      <p:ext uri="{BB962C8B-B14F-4D97-AF65-F5344CB8AC3E}">
        <p14:creationId xmlns:p14="http://schemas.microsoft.com/office/powerpoint/2010/main" val="1947021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BE" altLang="fr-FR"/>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fr-FR"/>
              <a:t>Click to edit Master text styles</a:t>
            </a:r>
          </a:p>
          <a:p>
            <a:pPr lvl="1"/>
            <a:r>
              <a:rPr lang="fr-BE" altLang="fr-FR"/>
              <a:t>Second level</a:t>
            </a:r>
          </a:p>
          <a:p>
            <a:pPr lvl="2"/>
            <a:r>
              <a:rPr lang="fr-BE" altLang="fr-FR"/>
              <a:t>Third level</a:t>
            </a:r>
          </a:p>
          <a:p>
            <a:pPr lvl="3"/>
            <a:r>
              <a:rPr lang="fr-BE" altLang="fr-FR"/>
              <a:t>Fourth level</a:t>
            </a:r>
          </a:p>
          <a:p>
            <a:pPr lvl="4"/>
            <a:r>
              <a:rPr lang="fr-BE" altLang="fr-FR"/>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fr-BE"/>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fr-BE"/>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4C2A94E-0B77-424A-B6A4-29870B2C5A7C}" type="slidenum">
              <a:rPr lang="fr-BE"/>
              <a:pPr>
                <a:defRPr/>
              </a:pPr>
              <a:t>‹#›</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4.xml"/><Relationship Id="rId6" Type="http://schemas.openxmlformats.org/officeDocument/2006/relationships/hyperlink" Target="mailto:team@eapn.eu" TargetMode="External"/><Relationship Id="rId5" Type="http://schemas.openxmlformats.org/officeDocument/2006/relationships/hyperlink" Target="http://www.eapn.eu/"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2" descr="p-background"/>
          <p:cNvPicPr>
            <a:picLocks noChangeAspect="1" noChangeArrowheads="1"/>
          </p:cNvPicPr>
          <p:nvPr/>
        </p:nvPicPr>
        <p:blipFill>
          <a:blip r:embed="rId3">
            <a:lum bright="-12000" contrast="18000"/>
            <a:extLst>
              <a:ext uri="{28A0092B-C50C-407E-A947-70E740481C1C}">
                <a14:useLocalDpi xmlns:a14="http://schemas.microsoft.com/office/drawing/2010/main" val="0"/>
              </a:ext>
            </a:extLst>
          </a:blip>
          <a:srcRect/>
          <a:stretch>
            <a:fillRect/>
          </a:stretch>
        </p:blipFill>
        <p:spPr bwMode="auto">
          <a:xfrm>
            <a:off x="6532563" y="4227513"/>
            <a:ext cx="2611437"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5"/>
          <p:cNvSpPr>
            <a:spLocks noGrp="1" noChangeArrowheads="1"/>
          </p:cNvSpPr>
          <p:nvPr>
            <p:ph type="ctrTitle"/>
          </p:nvPr>
        </p:nvSpPr>
        <p:spPr>
          <a:xfrm>
            <a:off x="1547813" y="333375"/>
            <a:ext cx="7596187" cy="1150938"/>
          </a:xfrm>
          <a:noFill/>
        </p:spPr>
        <p:txBody>
          <a:bodyPr anchor="ctr"/>
          <a:lstStyle/>
          <a:p>
            <a:pPr algn="l" eaLnBrk="1" hangingPunct="1"/>
            <a:r>
              <a:rPr lang="fr-BE" altLang="fr-FR" sz="2600" dirty="0">
                <a:solidFill>
                  <a:srgbClr val="336699"/>
                </a:solidFill>
                <a:latin typeface="Calibri" panose="020F0502020204030204" pitchFamily="34" charset="0"/>
              </a:rPr>
              <a:t>EAPN: </a:t>
            </a:r>
            <a:r>
              <a:rPr lang="fr-BE" altLang="fr-FR" sz="2600" dirty="0" err="1">
                <a:solidFill>
                  <a:srgbClr val="336699"/>
                </a:solidFill>
                <a:latin typeface="Calibri" panose="020F0502020204030204" pitchFamily="34" charset="0"/>
              </a:rPr>
              <a:t>Fighting</a:t>
            </a:r>
            <a:r>
              <a:rPr lang="fr-BE" altLang="fr-FR" sz="2600" dirty="0">
                <a:solidFill>
                  <a:srgbClr val="336699"/>
                </a:solidFill>
                <a:latin typeface="Calibri" panose="020F0502020204030204" pitchFamily="34" charset="0"/>
              </a:rPr>
              <a:t> for a Social Europe Free of </a:t>
            </a:r>
            <a:r>
              <a:rPr lang="fr-BE" altLang="fr-FR" sz="2600" dirty="0" err="1">
                <a:solidFill>
                  <a:srgbClr val="336699"/>
                </a:solidFill>
                <a:latin typeface="Calibri" panose="020F0502020204030204" pitchFamily="34" charset="0"/>
              </a:rPr>
              <a:t>Poverty</a:t>
            </a:r>
            <a:endParaRPr lang="fr-BE" altLang="fr-FR" sz="2600" dirty="0">
              <a:solidFill>
                <a:srgbClr val="336699"/>
              </a:solidFill>
              <a:latin typeface="Calibri" panose="020F0502020204030204" pitchFamily="34" charset="0"/>
            </a:endParaRPr>
          </a:p>
        </p:txBody>
      </p:sp>
      <p:pic>
        <p:nvPicPr>
          <p:cNvPr id="2052" name="Picture 6" descr="Logo EAPN"/>
          <p:cNvPicPr>
            <a:picLocks noChangeAspect="1" noChangeArrowheads="1"/>
          </p:cNvPicPr>
          <p:nvPr/>
        </p:nvPicPr>
        <p:blipFill>
          <a:blip r:embed="rId4">
            <a:extLst>
              <a:ext uri="{28A0092B-C50C-407E-A947-70E740481C1C}">
                <a14:useLocalDpi xmlns:a14="http://schemas.microsoft.com/office/drawing/2010/main" val="0"/>
              </a:ext>
            </a:extLst>
          </a:blip>
          <a:srcRect l="15437" r="19168" b="13486"/>
          <a:stretch>
            <a:fillRect/>
          </a:stretch>
        </p:blipFill>
        <p:spPr bwMode="auto">
          <a:xfrm>
            <a:off x="179388" y="765175"/>
            <a:ext cx="935037"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10"/>
          <p:cNvSpPr>
            <a:spLocks noChangeArrowheads="1"/>
          </p:cNvSpPr>
          <p:nvPr/>
        </p:nvSpPr>
        <p:spPr bwMode="auto">
          <a:xfrm>
            <a:off x="1979613" y="1412875"/>
            <a:ext cx="6192837" cy="1728788"/>
          </a:xfrm>
          <a:prstGeom prst="rect">
            <a:avLst/>
          </a:prstGeom>
          <a:solidFill>
            <a:srgbClr val="990033">
              <a:alpha val="7882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2055" name="Rectangle 3"/>
          <p:cNvSpPr>
            <a:spLocks noGrp="1" noChangeArrowheads="1"/>
          </p:cNvSpPr>
          <p:nvPr>
            <p:ph type="subTitle" idx="1"/>
          </p:nvPr>
        </p:nvSpPr>
        <p:spPr>
          <a:xfrm>
            <a:off x="1908175" y="1700213"/>
            <a:ext cx="6256338" cy="1106487"/>
          </a:xfrm>
        </p:spPr>
        <p:txBody>
          <a:bodyPr/>
          <a:lstStyle/>
          <a:p>
            <a:pPr eaLnBrk="1" hangingPunct="1"/>
            <a:r>
              <a:rPr lang="en-GB" altLang="fr-FR" sz="3200" dirty="0">
                <a:solidFill>
                  <a:schemeClr val="bg1"/>
                </a:solidFill>
                <a:latin typeface="Arial Narrow" panose="020B0606020202030204" pitchFamily="34" charset="0"/>
              </a:rPr>
              <a:t>PESTEL analysis – results of staff reflections for Bureau consideration</a:t>
            </a:r>
          </a:p>
        </p:txBody>
      </p:sp>
      <p:sp>
        <p:nvSpPr>
          <p:cNvPr id="2056" name="Text Box 11"/>
          <p:cNvSpPr txBox="1">
            <a:spLocks noChangeArrowheads="1"/>
          </p:cNvSpPr>
          <p:nvPr/>
        </p:nvSpPr>
        <p:spPr bwMode="auto">
          <a:xfrm>
            <a:off x="2123728" y="6126261"/>
            <a:ext cx="662463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fr-FR" sz="1400" b="1" dirty="0">
                <a:solidFill>
                  <a:srgbClr val="336699"/>
                </a:solidFill>
                <a:latin typeface="Calibri" panose="020F0502020204030204" pitchFamily="34" charset="0"/>
              </a:rPr>
              <a:t>EUROPEAN ANTI-POVERTY NETWORK</a:t>
            </a:r>
          </a:p>
        </p:txBody>
      </p:sp>
      <p:sp>
        <p:nvSpPr>
          <p:cNvPr id="2057" name="Rectangle 15"/>
          <p:cNvSpPr>
            <a:spLocks noChangeArrowheads="1"/>
          </p:cNvSpPr>
          <p:nvPr/>
        </p:nvSpPr>
        <p:spPr bwMode="auto">
          <a:xfrm>
            <a:off x="1979613" y="3429000"/>
            <a:ext cx="6184900" cy="110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FontTx/>
              <a:buNone/>
            </a:pPr>
            <a:r>
              <a:rPr lang="en-GB" altLang="fr-FR" sz="2800" b="1" dirty="0">
                <a:solidFill>
                  <a:srgbClr val="993366"/>
                </a:solidFill>
                <a:latin typeface="Calibri" panose="020F0502020204030204" pitchFamily="34" charset="0"/>
              </a:rPr>
              <a:t>EAPN Staff Team</a:t>
            </a:r>
          </a:p>
        </p:txBody>
      </p:sp>
      <p:sp>
        <p:nvSpPr>
          <p:cNvPr id="2058" name="Text Box 18"/>
          <p:cNvSpPr txBox="1">
            <a:spLocks noChangeArrowheads="1"/>
          </p:cNvSpPr>
          <p:nvPr/>
        </p:nvSpPr>
        <p:spPr bwMode="auto">
          <a:xfrm>
            <a:off x="1907908" y="4760912"/>
            <a:ext cx="60483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fr-BE" altLang="fr-FR" sz="2000" b="1" dirty="0">
                <a:latin typeface="Calibri" panose="020F0502020204030204" pitchFamily="34" charset="0"/>
              </a:rPr>
              <a:t>August 2018</a:t>
            </a:r>
            <a:endParaRPr lang="en-US" altLang="fr-FR" sz="2000" b="1" dirty="0">
              <a:latin typeface="Calibri" panose="020F0502020204030204" pitchFamily="34" charset="0"/>
            </a:endParaRPr>
          </a:p>
        </p:txBody>
      </p:sp>
      <p:grpSp>
        <p:nvGrpSpPr>
          <p:cNvPr id="14" name="Group 5"/>
          <p:cNvGrpSpPr>
            <a:grpSpLocks/>
          </p:cNvGrpSpPr>
          <p:nvPr/>
        </p:nvGrpSpPr>
        <p:grpSpPr bwMode="auto">
          <a:xfrm>
            <a:off x="1258888" y="-1588"/>
            <a:ext cx="288925" cy="6861176"/>
            <a:chOff x="793" y="-1"/>
            <a:chExt cx="182" cy="4322"/>
          </a:xfrm>
        </p:grpSpPr>
        <p:sp>
          <p:nvSpPr>
            <p:cNvPr id="15"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6"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7"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POLITICAL IMPLICATIONS</a:t>
            </a:r>
          </a:p>
        </p:txBody>
      </p:sp>
      <p:sp>
        <p:nvSpPr>
          <p:cNvPr id="33801" name="Rectangle 9"/>
          <p:cNvSpPr>
            <a:spLocks noChangeArrowheads="1"/>
          </p:cNvSpPr>
          <p:nvPr/>
        </p:nvSpPr>
        <p:spPr bwMode="auto">
          <a:xfrm>
            <a:off x="1687037" y="1194180"/>
            <a:ext cx="6912768"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cs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cs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cs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cs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cs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cs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
        <p:nvSpPr>
          <p:cNvPr id="2" name="Rectangle 1">
            <a:extLst>
              <a:ext uri="{FF2B5EF4-FFF2-40B4-BE49-F238E27FC236}">
                <a16:creationId xmlns:a16="http://schemas.microsoft.com/office/drawing/2014/main" id="{1B8203F9-EB6A-473F-856F-42BFBC328555}"/>
              </a:ext>
            </a:extLst>
          </p:cNvPr>
          <p:cNvSpPr/>
          <p:nvPr/>
        </p:nvSpPr>
        <p:spPr>
          <a:xfrm>
            <a:off x="2286000" y="2410580"/>
            <a:ext cx="6121400" cy="3150414"/>
          </a:xfrm>
          <a:prstGeom prst="rect">
            <a:avLst/>
          </a:prstGeom>
        </p:spPr>
        <p:txBody>
          <a:bodyPr wrap="square">
            <a:spAutoFit/>
          </a:bodyPr>
          <a:lstStyle/>
          <a:p>
            <a:pPr marL="0" indent="0">
              <a:lnSpc>
                <a:spcPct val="80000"/>
              </a:lnSpc>
              <a:spcBef>
                <a:spcPct val="5000"/>
              </a:spcBef>
              <a:spcAft>
                <a:spcPct val="30000"/>
              </a:spcAft>
              <a:buClr>
                <a:srgbClr val="990033"/>
              </a:buClr>
              <a:buNone/>
            </a:pPr>
            <a:r>
              <a:rPr lang="en-GB" altLang="fr-FR" sz="3600" b="1" dirty="0">
                <a:latin typeface="Calibri" panose="020F0502020204030204" pitchFamily="34" charset="0"/>
              </a:rPr>
              <a:t>1. Focus on engaging members and PeP in political consultations</a:t>
            </a:r>
          </a:p>
          <a:p>
            <a:pPr marL="0" indent="0">
              <a:lnSpc>
                <a:spcPct val="80000"/>
              </a:lnSpc>
              <a:spcBef>
                <a:spcPct val="5000"/>
              </a:spcBef>
              <a:spcAft>
                <a:spcPct val="30000"/>
              </a:spcAft>
              <a:buClr>
                <a:srgbClr val="990033"/>
              </a:buClr>
              <a:buNone/>
            </a:pPr>
            <a:r>
              <a:rPr lang="en-GB" altLang="fr-FR" sz="3600" b="1" dirty="0">
                <a:latin typeface="Calibri" panose="020F0502020204030204" pitchFamily="34" charset="0"/>
              </a:rPr>
              <a:t>2. Develop EAPN’s political and economic ideology</a:t>
            </a:r>
          </a:p>
          <a:p>
            <a:pPr marL="0" indent="0">
              <a:lnSpc>
                <a:spcPct val="80000"/>
              </a:lnSpc>
              <a:spcBef>
                <a:spcPct val="5000"/>
              </a:spcBef>
              <a:spcAft>
                <a:spcPct val="30000"/>
              </a:spcAft>
              <a:buClr>
                <a:srgbClr val="990033"/>
              </a:buClr>
              <a:buNone/>
            </a:pPr>
            <a:r>
              <a:rPr lang="en-GB" altLang="fr-FR" sz="3600" b="1" dirty="0">
                <a:latin typeface="Calibri" panose="020F0502020204030204" pitchFamily="34" charset="0"/>
              </a:rPr>
              <a:t>3. Build on inequality</a:t>
            </a:r>
          </a:p>
        </p:txBody>
      </p:sp>
    </p:spTree>
    <p:extLst>
      <p:ext uri="{BB962C8B-B14F-4D97-AF65-F5344CB8AC3E}">
        <p14:creationId xmlns:p14="http://schemas.microsoft.com/office/powerpoint/2010/main" val="221370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283494" y="1431132"/>
            <a:ext cx="701279" cy="617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2383259" y="1052736"/>
            <a:ext cx="4591050" cy="863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4050" b="1" dirty="0">
                <a:solidFill>
                  <a:srgbClr val="336699"/>
                </a:solidFill>
                <a:latin typeface="Calibri" panose="020F0502020204030204" pitchFamily="34" charset="0"/>
              </a:rPr>
              <a:t>ECONOMIC OPPORTUNITIES</a:t>
            </a:r>
          </a:p>
        </p:txBody>
      </p:sp>
      <p:sp>
        <p:nvSpPr>
          <p:cNvPr id="33801" name="Rectangle 9"/>
          <p:cNvSpPr>
            <a:spLocks noChangeArrowheads="1"/>
          </p:cNvSpPr>
          <p:nvPr/>
        </p:nvSpPr>
        <p:spPr bwMode="auto">
          <a:xfrm>
            <a:off x="2573779" y="2184195"/>
            <a:ext cx="5185002" cy="3477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nSpc>
                <a:spcPct val="80000"/>
              </a:lnSpc>
              <a:spcBef>
                <a:spcPct val="5000"/>
              </a:spcBef>
              <a:spcAft>
                <a:spcPct val="30000"/>
              </a:spcAft>
              <a:buClr>
                <a:srgbClr val="990033"/>
              </a:buClr>
              <a:buNone/>
            </a:pPr>
            <a:r>
              <a:rPr lang="en-GB" altLang="fr-FR" b="1" dirty="0">
                <a:latin typeface="Calibri" panose="020F0502020204030204" pitchFamily="34" charset="0"/>
              </a:rPr>
              <a:t>1. Return of growth, but lack of impact on poverty</a:t>
            </a:r>
          </a:p>
          <a:p>
            <a:pPr marL="0" indent="0">
              <a:lnSpc>
                <a:spcPct val="80000"/>
              </a:lnSpc>
              <a:spcBef>
                <a:spcPct val="5000"/>
              </a:spcBef>
              <a:spcAft>
                <a:spcPct val="30000"/>
              </a:spcAft>
              <a:buClr>
                <a:srgbClr val="990033"/>
              </a:buClr>
              <a:buNone/>
            </a:pPr>
            <a:r>
              <a:rPr lang="en-GB" altLang="fr-FR" b="1" dirty="0">
                <a:latin typeface="Calibri" panose="020F0502020204030204" pitchFamily="34" charset="0"/>
              </a:rPr>
              <a:t>2. Growth of alternative movements and ideologies</a:t>
            </a:r>
          </a:p>
          <a:p>
            <a:pPr marL="0" indent="0">
              <a:lnSpc>
                <a:spcPct val="80000"/>
              </a:lnSpc>
              <a:spcBef>
                <a:spcPct val="5000"/>
              </a:spcBef>
              <a:spcAft>
                <a:spcPct val="30000"/>
              </a:spcAft>
              <a:buClr>
                <a:srgbClr val="990033"/>
              </a:buClr>
              <a:buNone/>
            </a:pPr>
            <a:r>
              <a:rPr lang="en-GB" altLang="fr-FR" b="1" dirty="0">
                <a:latin typeface="Calibri" panose="020F0502020204030204" pitchFamily="34" charset="0"/>
              </a:rPr>
              <a:t>3. EC commitment</a:t>
            </a:r>
          </a:p>
          <a:p>
            <a:pPr marL="0" indent="0">
              <a:lnSpc>
                <a:spcPct val="80000"/>
              </a:lnSpc>
              <a:spcBef>
                <a:spcPct val="5000"/>
              </a:spcBef>
              <a:spcAft>
                <a:spcPct val="30000"/>
              </a:spcAft>
              <a:buClr>
                <a:srgbClr val="990033"/>
              </a:buClr>
              <a:buNone/>
            </a:pPr>
            <a:r>
              <a:rPr lang="en-GB" altLang="fr-FR" b="1" dirty="0">
                <a:latin typeface="Calibri" panose="020F0502020204030204" pitchFamily="34" charset="0"/>
              </a:rPr>
              <a:t>4. SDGs </a:t>
            </a:r>
          </a:p>
          <a:p>
            <a:pPr marL="0" indent="0">
              <a:lnSpc>
                <a:spcPct val="80000"/>
              </a:lnSpc>
              <a:spcBef>
                <a:spcPct val="5000"/>
              </a:spcBef>
              <a:spcAft>
                <a:spcPct val="30000"/>
              </a:spcAft>
              <a:buClr>
                <a:srgbClr val="990033"/>
              </a:buClr>
              <a:buNone/>
            </a:pPr>
            <a:r>
              <a:rPr lang="en-GB" altLang="fr-FR" b="1" dirty="0">
                <a:latin typeface="Calibri" panose="020F0502020204030204" pitchFamily="34" charset="0"/>
              </a:rPr>
              <a:t>5. Funding opportunities</a:t>
            </a: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27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3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marL="0" indent="0">
              <a:lnSpc>
                <a:spcPct val="80000"/>
              </a:lnSpc>
              <a:spcBef>
                <a:spcPct val="30000"/>
              </a:spcBef>
              <a:spcAft>
                <a:spcPct val="30000"/>
              </a:spcAft>
              <a:buClr>
                <a:srgbClr val="990033"/>
              </a:buClr>
              <a:buNone/>
            </a:pPr>
            <a:endParaRPr lang="en-GB" altLang="fr-FR" sz="15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1500" dirty="0">
              <a:solidFill>
                <a:srgbClr val="000000"/>
              </a:solidFill>
              <a:latin typeface="Calibri" panose="020F0502020204030204" pitchFamily="34" charset="0"/>
            </a:endParaRPr>
          </a:p>
        </p:txBody>
      </p:sp>
      <p:grpSp>
        <p:nvGrpSpPr>
          <p:cNvPr id="10" name="Group 5"/>
          <p:cNvGrpSpPr>
            <a:grpSpLocks/>
          </p:cNvGrpSpPr>
          <p:nvPr/>
        </p:nvGrpSpPr>
        <p:grpSpPr bwMode="auto">
          <a:xfrm>
            <a:off x="2087167" y="856059"/>
            <a:ext cx="216694" cy="5145882"/>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1913749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283494" y="1431132"/>
            <a:ext cx="701279" cy="617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2383259" y="1052736"/>
            <a:ext cx="4591050" cy="863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4050" b="1" dirty="0">
                <a:solidFill>
                  <a:srgbClr val="336699"/>
                </a:solidFill>
                <a:latin typeface="Calibri" panose="020F0502020204030204" pitchFamily="34" charset="0"/>
              </a:rPr>
              <a:t>ECONOMIC THREATS</a:t>
            </a:r>
          </a:p>
        </p:txBody>
      </p:sp>
      <p:sp>
        <p:nvSpPr>
          <p:cNvPr id="33801" name="Rectangle 9"/>
          <p:cNvSpPr>
            <a:spLocks noChangeArrowheads="1"/>
          </p:cNvSpPr>
          <p:nvPr/>
        </p:nvSpPr>
        <p:spPr bwMode="auto">
          <a:xfrm>
            <a:off x="2573779" y="2184195"/>
            <a:ext cx="6102677" cy="3351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514350" indent="-514350">
              <a:lnSpc>
                <a:spcPct val="80000"/>
              </a:lnSpc>
              <a:spcBef>
                <a:spcPct val="5000"/>
              </a:spcBef>
              <a:spcAft>
                <a:spcPct val="30000"/>
              </a:spcAft>
              <a:buClr>
                <a:srgbClr val="990033"/>
              </a:buClr>
              <a:buAutoNum type="arabicPeriod"/>
            </a:pPr>
            <a:r>
              <a:rPr lang="en-GB" altLang="fr-FR" b="1" dirty="0">
                <a:latin typeface="Calibri" panose="020F0502020204030204" pitchFamily="34" charset="0"/>
              </a:rPr>
              <a:t>Economic neo-liberalism + austerity</a:t>
            </a:r>
          </a:p>
          <a:p>
            <a:pPr marL="514350" indent="-514350">
              <a:lnSpc>
                <a:spcPct val="80000"/>
              </a:lnSpc>
              <a:spcBef>
                <a:spcPct val="5000"/>
              </a:spcBef>
              <a:spcAft>
                <a:spcPct val="30000"/>
              </a:spcAft>
              <a:buClr>
                <a:srgbClr val="990033"/>
              </a:buClr>
              <a:buAutoNum type="arabicPeriod"/>
            </a:pPr>
            <a:r>
              <a:rPr lang="en-GB" altLang="fr-FR" b="1" dirty="0">
                <a:latin typeface="Calibri" panose="020F0502020204030204" pitchFamily="34" charset="0"/>
              </a:rPr>
              <a:t>National tax policies</a:t>
            </a:r>
          </a:p>
          <a:p>
            <a:pPr marL="514350" indent="-514350">
              <a:lnSpc>
                <a:spcPct val="80000"/>
              </a:lnSpc>
              <a:spcBef>
                <a:spcPct val="5000"/>
              </a:spcBef>
              <a:spcAft>
                <a:spcPct val="30000"/>
              </a:spcAft>
              <a:buClr>
                <a:srgbClr val="990033"/>
              </a:buClr>
              <a:buAutoNum type="arabicPeriod"/>
            </a:pPr>
            <a:r>
              <a:rPr lang="en-GB" altLang="fr-FR" b="1" dirty="0">
                <a:latin typeface="Calibri" panose="020F0502020204030204" pitchFamily="34" charset="0"/>
              </a:rPr>
              <a:t>Precarious work</a:t>
            </a:r>
          </a:p>
          <a:p>
            <a:pPr marL="514350" indent="-514350">
              <a:lnSpc>
                <a:spcPct val="80000"/>
              </a:lnSpc>
              <a:spcBef>
                <a:spcPct val="5000"/>
              </a:spcBef>
              <a:spcAft>
                <a:spcPct val="30000"/>
              </a:spcAft>
              <a:buClr>
                <a:srgbClr val="990033"/>
              </a:buClr>
              <a:buAutoNum type="arabicPeriod"/>
            </a:pPr>
            <a:r>
              <a:rPr lang="en-GB" altLang="fr-FR" b="1" dirty="0">
                <a:latin typeface="Calibri" panose="020F0502020204030204" pitchFamily="34" charset="0"/>
              </a:rPr>
              <a:t>Overreliance on EC, EC trends </a:t>
            </a:r>
          </a:p>
          <a:p>
            <a:pPr marL="514350" indent="-514350">
              <a:lnSpc>
                <a:spcPct val="80000"/>
              </a:lnSpc>
              <a:spcBef>
                <a:spcPct val="5000"/>
              </a:spcBef>
              <a:spcAft>
                <a:spcPct val="30000"/>
              </a:spcAft>
              <a:buClr>
                <a:srgbClr val="990033"/>
              </a:buClr>
              <a:buAutoNum type="arabicPeriod"/>
            </a:pPr>
            <a:r>
              <a:rPr lang="en-GB" altLang="fr-FR" b="1" dirty="0">
                <a:latin typeface="Calibri" panose="020F0502020204030204" pitchFamily="34" charset="0"/>
              </a:rPr>
              <a:t>Lack of funds at national level</a:t>
            </a:r>
          </a:p>
          <a:p>
            <a:pPr marL="514350" indent="-514350">
              <a:lnSpc>
                <a:spcPct val="80000"/>
              </a:lnSpc>
              <a:spcBef>
                <a:spcPct val="5000"/>
              </a:spcBef>
              <a:spcAft>
                <a:spcPct val="30000"/>
              </a:spcAft>
              <a:buClr>
                <a:srgbClr val="990033"/>
              </a:buClr>
              <a:buAutoNum type="arabicPeriod"/>
            </a:pPr>
            <a:r>
              <a:rPr lang="en-GB" altLang="fr-FR" b="1" dirty="0">
                <a:latin typeface="Calibri" panose="020F0502020204030204" pitchFamily="34" charset="0"/>
              </a:rPr>
              <a:t>Internal management of resources</a:t>
            </a:r>
          </a:p>
          <a:p>
            <a:pPr marL="0" indent="0">
              <a:lnSpc>
                <a:spcPct val="80000"/>
              </a:lnSpc>
              <a:spcBef>
                <a:spcPct val="5000"/>
              </a:spcBef>
              <a:spcAft>
                <a:spcPct val="30000"/>
              </a:spcAft>
              <a:buClr>
                <a:srgbClr val="990033"/>
              </a:buClr>
              <a:buNone/>
            </a:pPr>
            <a:endParaRPr lang="en-GB" altLang="fr-FR"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400" b="1" dirty="0">
              <a:latin typeface="Calibri" panose="020F0502020204030204" pitchFamily="34" charset="0"/>
            </a:endParaRPr>
          </a:p>
          <a:p>
            <a:pPr marL="0" indent="0">
              <a:lnSpc>
                <a:spcPct val="80000"/>
              </a:lnSpc>
              <a:spcBef>
                <a:spcPct val="30000"/>
              </a:spcBef>
              <a:spcAft>
                <a:spcPct val="30000"/>
              </a:spcAft>
              <a:buClr>
                <a:srgbClr val="990033"/>
              </a:buClr>
              <a:buNone/>
            </a:pPr>
            <a:endParaRPr lang="en-GB" altLang="fr-FR" sz="16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1600" dirty="0">
              <a:solidFill>
                <a:srgbClr val="000000"/>
              </a:solidFill>
              <a:latin typeface="Calibri" panose="020F0502020204030204" pitchFamily="34" charset="0"/>
            </a:endParaRPr>
          </a:p>
        </p:txBody>
      </p:sp>
      <p:grpSp>
        <p:nvGrpSpPr>
          <p:cNvPr id="10" name="Group 5"/>
          <p:cNvGrpSpPr>
            <a:grpSpLocks/>
          </p:cNvGrpSpPr>
          <p:nvPr/>
        </p:nvGrpSpPr>
        <p:grpSpPr bwMode="auto">
          <a:xfrm>
            <a:off x="2087167" y="856059"/>
            <a:ext cx="216694" cy="5145882"/>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2937983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283494" y="1431132"/>
            <a:ext cx="701279" cy="617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2383259" y="1052736"/>
            <a:ext cx="4591050" cy="863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4050" b="1" dirty="0">
                <a:solidFill>
                  <a:srgbClr val="336699"/>
                </a:solidFill>
                <a:latin typeface="Calibri" panose="020F0502020204030204" pitchFamily="34" charset="0"/>
              </a:rPr>
              <a:t>ECONOMIC IMPLICATIONS</a:t>
            </a:r>
          </a:p>
        </p:txBody>
      </p:sp>
      <p:sp>
        <p:nvSpPr>
          <p:cNvPr id="33801" name="Rectangle 9"/>
          <p:cNvSpPr>
            <a:spLocks noChangeArrowheads="1"/>
          </p:cNvSpPr>
          <p:nvPr/>
        </p:nvSpPr>
        <p:spPr bwMode="auto">
          <a:xfrm>
            <a:off x="2573779" y="2184195"/>
            <a:ext cx="3942437" cy="3351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557213" indent="-557213">
              <a:lnSpc>
                <a:spcPct val="80000"/>
              </a:lnSpc>
              <a:spcBef>
                <a:spcPct val="5000"/>
              </a:spcBef>
              <a:spcAft>
                <a:spcPct val="30000"/>
              </a:spcAft>
              <a:buClr>
                <a:srgbClr val="990033"/>
              </a:buClr>
              <a:buAutoNum type="arabicPeriod"/>
            </a:pPr>
            <a:r>
              <a:rPr lang="en-GB" altLang="fr-FR" b="1" dirty="0">
                <a:latin typeface="Calibri" panose="020F0502020204030204" pitchFamily="34" charset="0"/>
              </a:rPr>
              <a:t>Focus on economic alternatives + economic inequalities</a:t>
            </a:r>
          </a:p>
          <a:p>
            <a:pPr marL="557213" indent="-557213">
              <a:lnSpc>
                <a:spcPct val="80000"/>
              </a:lnSpc>
              <a:spcBef>
                <a:spcPct val="5000"/>
              </a:spcBef>
              <a:spcAft>
                <a:spcPct val="30000"/>
              </a:spcAft>
              <a:buClr>
                <a:srgbClr val="990033"/>
              </a:buClr>
              <a:buAutoNum type="arabicPeriod"/>
            </a:pPr>
            <a:r>
              <a:rPr lang="en-GB" altLang="fr-FR" b="1" dirty="0">
                <a:latin typeface="Calibri" panose="020F0502020204030204" pitchFamily="34" charset="0"/>
              </a:rPr>
              <a:t>Seriously focus on financial sustainability of the movement</a:t>
            </a:r>
          </a:p>
          <a:p>
            <a:pPr marL="557213" indent="-557213">
              <a:lnSpc>
                <a:spcPct val="80000"/>
              </a:lnSpc>
              <a:spcBef>
                <a:spcPct val="5000"/>
              </a:spcBef>
              <a:spcAft>
                <a:spcPct val="30000"/>
              </a:spcAft>
              <a:buClr>
                <a:srgbClr val="990033"/>
              </a:buClr>
              <a:buAutoNum type="arabicPeriod"/>
            </a:pPr>
            <a:r>
              <a:rPr lang="en-GB" altLang="fr-FR" b="1" dirty="0">
                <a:latin typeface="Calibri" panose="020F0502020204030204" pitchFamily="34" charset="0"/>
              </a:rPr>
              <a:t>Strengthen internal financial management </a:t>
            </a:r>
          </a:p>
          <a:p>
            <a:pPr marL="557213" indent="-557213">
              <a:lnSpc>
                <a:spcPct val="80000"/>
              </a:lnSpc>
              <a:spcBef>
                <a:spcPct val="5000"/>
              </a:spcBef>
              <a:spcAft>
                <a:spcPct val="30000"/>
              </a:spcAft>
              <a:buClr>
                <a:srgbClr val="990033"/>
              </a:buClr>
              <a:buAutoNum type="arabicPeriod"/>
            </a:pPr>
            <a:endParaRPr lang="en-GB" altLang="fr-FR" sz="2700" b="1" dirty="0">
              <a:latin typeface="Calibri" panose="020F0502020204030204" pitchFamily="34" charset="0"/>
            </a:endParaRPr>
          </a:p>
          <a:p>
            <a:pPr marL="557213" indent="-557213">
              <a:lnSpc>
                <a:spcPct val="80000"/>
              </a:lnSpc>
              <a:spcBef>
                <a:spcPct val="5000"/>
              </a:spcBef>
              <a:spcAft>
                <a:spcPct val="30000"/>
              </a:spcAft>
              <a:buClr>
                <a:srgbClr val="990033"/>
              </a:buClr>
              <a:buAutoNum type="arabicPeriod"/>
            </a:pPr>
            <a:endParaRPr lang="en-GB" altLang="fr-FR" sz="27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3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marL="0" indent="0">
              <a:lnSpc>
                <a:spcPct val="80000"/>
              </a:lnSpc>
              <a:spcBef>
                <a:spcPct val="30000"/>
              </a:spcBef>
              <a:spcAft>
                <a:spcPct val="30000"/>
              </a:spcAft>
              <a:buClr>
                <a:srgbClr val="990033"/>
              </a:buClr>
              <a:buNone/>
            </a:pPr>
            <a:endParaRPr lang="en-GB" altLang="fr-FR" sz="15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1500" dirty="0">
              <a:solidFill>
                <a:srgbClr val="000000"/>
              </a:solidFill>
              <a:latin typeface="Calibri" panose="020F0502020204030204" pitchFamily="34" charset="0"/>
            </a:endParaRPr>
          </a:p>
        </p:txBody>
      </p:sp>
      <p:grpSp>
        <p:nvGrpSpPr>
          <p:cNvPr id="10" name="Group 5"/>
          <p:cNvGrpSpPr>
            <a:grpSpLocks/>
          </p:cNvGrpSpPr>
          <p:nvPr/>
        </p:nvGrpSpPr>
        <p:grpSpPr bwMode="auto">
          <a:xfrm>
            <a:off x="2087167" y="856059"/>
            <a:ext cx="216694" cy="5145882"/>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544692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SOCIAL OPPORTUNITIES</a:t>
            </a:r>
          </a:p>
        </p:txBody>
      </p:sp>
      <p:sp>
        <p:nvSpPr>
          <p:cNvPr id="33801" name="Rectangle 9"/>
          <p:cNvSpPr>
            <a:spLocks noChangeArrowheads="1"/>
          </p:cNvSpPr>
          <p:nvPr/>
        </p:nvSpPr>
        <p:spPr bwMode="auto">
          <a:xfrm>
            <a:off x="1907704" y="1769260"/>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New forms of democracy</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Failures of current system for majority</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Human empathy</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Donations</a:t>
            </a:r>
          </a:p>
          <a:p>
            <a:pPr marL="742950" indent="-742950" eaLnBrk="1" hangingPunct="1">
              <a:lnSpc>
                <a:spcPct val="80000"/>
              </a:lnSpc>
              <a:spcBef>
                <a:spcPct val="5000"/>
              </a:spcBef>
              <a:spcAft>
                <a:spcPct val="30000"/>
              </a:spcAft>
              <a:buClr>
                <a:srgbClr val="990033"/>
              </a:buClr>
              <a:buAutoNum type="arabicPeriod"/>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837774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SOCIAL THREATS</a:t>
            </a:r>
          </a:p>
        </p:txBody>
      </p:sp>
      <p:sp>
        <p:nvSpPr>
          <p:cNvPr id="33801" name="Rectangle 9"/>
          <p:cNvSpPr>
            <a:spLocks noChangeArrowheads="1"/>
          </p:cNvSpPr>
          <p:nvPr/>
        </p:nvSpPr>
        <p:spPr bwMode="auto">
          <a:xfrm>
            <a:off x="1907704" y="1769260"/>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TINA narrative</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PeP stereotypes</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Individualism</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Views on social protection</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Mainstream media</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Demographic changes</a:t>
            </a: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830042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SOCIAL IMPLICATIONS</a:t>
            </a:r>
          </a:p>
        </p:txBody>
      </p:sp>
      <p:sp>
        <p:nvSpPr>
          <p:cNvPr id="33801" name="Rectangle 9"/>
          <p:cNvSpPr>
            <a:spLocks noChangeArrowheads="1"/>
          </p:cNvSpPr>
          <p:nvPr/>
        </p:nvSpPr>
        <p:spPr bwMode="auto">
          <a:xfrm>
            <a:off x="1907704" y="1769260"/>
            <a:ext cx="5977408"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EAPN to focus on challenging narratives</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EAPN to build strength in numbers </a:t>
            </a: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2298496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TECHNOLOGICAL OPPORTUNITIES</a:t>
            </a:r>
          </a:p>
        </p:txBody>
      </p:sp>
      <p:sp>
        <p:nvSpPr>
          <p:cNvPr id="33801" name="Rectangle 9"/>
          <p:cNvSpPr>
            <a:spLocks noChangeArrowheads="1"/>
          </p:cNvSpPr>
          <p:nvPr/>
        </p:nvSpPr>
        <p:spPr bwMode="auto">
          <a:xfrm>
            <a:off x="1907704" y="1769260"/>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Global access</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Concrete advances</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Communication tech</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Access to info</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Data and poverty</a:t>
            </a: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marL="0" indent="0" eaLnBrk="1" hangingPunct="1">
              <a:lnSpc>
                <a:spcPct val="80000"/>
              </a:lnSpc>
              <a:spcBef>
                <a:spcPct val="5000"/>
              </a:spcBef>
              <a:spcAft>
                <a:spcPct val="30000"/>
              </a:spcAft>
              <a:buClr>
                <a:srgbClr val="990033"/>
              </a:buClr>
              <a:buNone/>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3216474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TECHNOLOGICAL THREATS</a:t>
            </a:r>
          </a:p>
        </p:txBody>
      </p:sp>
      <p:sp>
        <p:nvSpPr>
          <p:cNvPr id="33801" name="Rectangle 9"/>
          <p:cNvSpPr>
            <a:spLocks noChangeArrowheads="1"/>
          </p:cNvSpPr>
          <p:nvPr/>
        </p:nvSpPr>
        <p:spPr bwMode="auto">
          <a:xfrm>
            <a:off x="1907704" y="1769260"/>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742950" indent="-742950" eaLnBrk="1" hangingPunct="1">
              <a:lnSpc>
                <a:spcPct val="80000"/>
              </a:lnSpc>
              <a:spcBef>
                <a:spcPct val="5000"/>
              </a:spcBef>
              <a:spcAft>
                <a:spcPct val="30000"/>
              </a:spcAft>
              <a:buClr>
                <a:srgbClr val="990033"/>
              </a:buClr>
              <a:buFontTx/>
              <a:buAutoNum type="arabicPeriod"/>
            </a:pPr>
            <a:r>
              <a:rPr lang="en-GB" altLang="fr-FR" sz="3600" b="1" dirty="0">
                <a:latin typeface="Calibri" panose="020F0502020204030204" pitchFamily="34" charset="0"/>
              </a:rPr>
              <a:t>Who benefits?</a:t>
            </a:r>
          </a:p>
          <a:p>
            <a:pPr marL="742950" indent="-742950" eaLnBrk="1" hangingPunct="1">
              <a:lnSpc>
                <a:spcPct val="80000"/>
              </a:lnSpc>
              <a:spcBef>
                <a:spcPct val="5000"/>
              </a:spcBef>
              <a:spcAft>
                <a:spcPct val="30000"/>
              </a:spcAft>
              <a:buClr>
                <a:srgbClr val="990033"/>
              </a:buClr>
              <a:buFontTx/>
              <a:buAutoNum type="arabicPeriod"/>
            </a:pPr>
            <a:r>
              <a:rPr lang="en-GB" altLang="fr-FR" sz="3600" b="1" dirty="0">
                <a:latin typeface="Calibri" panose="020F0502020204030204" pitchFamily="34" charset="0"/>
              </a:rPr>
              <a:t>Threats to jobs </a:t>
            </a:r>
          </a:p>
          <a:p>
            <a:pPr marL="742950" indent="-742950" eaLnBrk="1" hangingPunct="1">
              <a:lnSpc>
                <a:spcPct val="80000"/>
              </a:lnSpc>
              <a:spcBef>
                <a:spcPct val="5000"/>
              </a:spcBef>
              <a:spcAft>
                <a:spcPct val="30000"/>
              </a:spcAft>
              <a:buClr>
                <a:srgbClr val="990033"/>
              </a:buClr>
              <a:buFontTx/>
              <a:buAutoNum type="arabicPeriod"/>
            </a:pPr>
            <a:r>
              <a:rPr lang="en-GB" altLang="fr-FR" sz="3600" b="1" dirty="0" err="1">
                <a:latin typeface="Calibri" panose="020F0502020204030204" pitchFamily="34" charset="0"/>
              </a:rPr>
              <a:t>Digitilization</a:t>
            </a:r>
            <a:r>
              <a:rPr lang="en-GB" altLang="fr-FR" sz="3600" b="1" dirty="0">
                <a:latin typeface="Calibri" panose="020F0502020204030204" pitchFamily="34" charset="0"/>
              </a:rPr>
              <a:t> of services, benefits etc</a:t>
            </a:r>
          </a:p>
          <a:p>
            <a:pPr marL="742950" indent="-742950" eaLnBrk="1" hangingPunct="1">
              <a:lnSpc>
                <a:spcPct val="80000"/>
              </a:lnSpc>
              <a:spcBef>
                <a:spcPct val="5000"/>
              </a:spcBef>
              <a:spcAft>
                <a:spcPct val="30000"/>
              </a:spcAft>
              <a:buClr>
                <a:srgbClr val="990033"/>
              </a:buClr>
              <a:buFontTx/>
              <a:buAutoNum type="arabicPeriod"/>
            </a:pPr>
            <a:r>
              <a:rPr lang="en-GB" altLang="fr-FR" sz="3600" b="1" dirty="0">
                <a:latin typeface="Calibri" panose="020F0502020204030204" pitchFamily="34" charset="0"/>
              </a:rPr>
              <a:t>Fake news, elections</a:t>
            </a:r>
          </a:p>
          <a:p>
            <a:pPr marL="742950" indent="-742950" eaLnBrk="1" hangingPunct="1">
              <a:lnSpc>
                <a:spcPct val="80000"/>
              </a:lnSpc>
              <a:spcBef>
                <a:spcPct val="5000"/>
              </a:spcBef>
              <a:spcAft>
                <a:spcPct val="30000"/>
              </a:spcAft>
              <a:buClr>
                <a:srgbClr val="990033"/>
              </a:buClr>
              <a:buFontTx/>
              <a:buAutoNum type="arabicPeriod"/>
            </a:pPr>
            <a:r>
              <a:rPr lang="en-GB" altLang="fr-FR" sz="3600" b="1" dirty="0">
                <a:latin typeface="Calibri" panose="020F0502020204030204" pitchFamily="34" charset="0"/>
              </a:rPr>
              <a:t>Power</a:t>
            </a:r>
          </a:p>
          <a:p>
            <a:pPr marL="742950" indent="-742950" eaLnBrk="1" hangingPunct="1">
              <a:lnSpc>
                <a:spcPct val="80000"/>
              </a:lnSpc>
              <a:spcBef>
                <a:spcPct val="5000"/>
              </a:spcBef>
              <a:spcAft>
                <a:spcPct val="30000"/>
              </a:spcAft>
              <a:buClr>
                <a:srgbClr val="990033"/>
              </a:buClr>
              <a:buFontTx/>
              <a:buAutoNum type="arabicPeriod"/>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1353509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TECHNOLOGICAL IMPLICATIONS</a:t>
            </a:r>
          </a:p>
        </p:txBody>
      </p:sp>
      <p:sp>
        <p:nvSpPr>
          <p:cNvPr id="33801" name="Rectangle 9"/>
          <p:cNvSpPr>
            <a:spLocks noChangeArrowheads="1"/>
          </p:cNvSpPr>
          <p:nvPr/>
        </p:nvSpPr>
        <p:spPr bwMode="auto">
          <a:xfrm>
            <a:off x="1907704" y="1769260"/>
            <a:ext cx="5616624"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Technology / inequality</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EAPN as innovator?</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Use comms technology to mobilize and </a:t>
            </a:r>
            <a:r>
              <a:rPr lang="en-GB" altLang="fr-FR" sz="3600" b="1" dirty="0" err="1">
                <a:latin typeface="Calibri" panose="020F0502020204030204" pitchFamily="34" charset="0"/>
              </a:rPr>
              <a:t>dynamise</a:t>
            </a:r>
            <a:r>
              <a:rPr lang="en-GB" altLang="fr-FR" sz="3600" b="1" dirty="0">
                <a:latin typeface="Calibri" panose="020F0502020204030204" pitchFamily="34" charset="0"/>
              </a:rPr>
              <a:t> our movement</a:t>
            </a:r>
          </a:p>
          <a:p>
            <a:pPr marL="742950" indent="-742950" eaLnBrk="1" hangingPunct="1">
              <a:lnSpc>
                <a:spcPct val="80000"/>
              </a:lnSpc>
              <a:spcBef>
                <a:spcPct val="5000"/>
              </a:spcBef>
              <a:spcAft>
                <a:spcPct val="30000"/>
              </a:spcAft>
              <a:buClr>
                <a:srgbClr val="990033"/>
              </a:buClr>
              <a:buAutoNum type="arabicPeriod"/>
            </a:pPr>
            <a:endParaRPr lang="en-GB" altLang="fr-FR" sz="3600" b="1" dirty="0">
              <a:latin typeface="Calibri" panose="020F0502020204030204" pitchFamily="34" charset="0"/>
            </a:endParaRPr>
          </a:p>
          <a:p>
            <a:pPr marL="742950" indent="-742950" eaLnBrk="1" hangingPunct="1">
              <a:lnSpc>
                <a:spcPct val="80000"/>
              </a:lnSpc>
              <a:spcBef>
                <a:spcPct val="5000"/>
              </a:spcBef>
              <a:spcAft>
                <a:spcPct val="30000"/>
              </a:spcAft>
              <a:buClr>
                <a:srgbClr val="990033"/>
              </a:buClr>
              <a:buAutoNum type="arabicPeriod"/>
            </a:pPr>
            <a:endParaRPr lang="en-GB" altLang="fr-FR" sz="3600" b="1" dirty="0">
              <a:latin typeface="Calibri" panose="020F0502020204030204" pitchFamily="34" charset="0"/>
            </a:endParaRPr>
          </a:p>
          <a:p>
            <a:pPr marL="742950" indent="-742950" eaLnBrk="1" hangingPunct="1">
              <a:lnSpc>
                <a:spcPct val="80000"/>
              </a:lnSpc>
              <a:spcBef>
                <a:spcPct val="5000"/>
              </a:spcBef>
              <a:spcAft>
                <a:spcPct val="30000"/>
              </a:spcAft>
              <a:buClr>
                <a:srgbClr val="990033"/>
              </a:buClr>
              <a:buAutoNum type="arabicPeriod"/>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r>
              <a:rPr lang="en-GB" altLang="fr-FR" sz="3600" b="1" dirty="0">
                <a:latin typeface="Calibri" panose="020F0502020204030204" pitchFamily="34" charset="0"/>
              </a:rPr>
              <a:t>2.</a:t>
            </a:r>
          </a:p>
          <a:p>
            <a:pPr eaLnBrk="1" hangingPunct="1">
              <a:lnSpc>
                <a:spcPct val="80000"/>
              </a:lnSpc>
              <a:spcBef>
                <a:spcPct val="5000"/>
              </a:spcBef>
              <a:spcAft>
                <a:spcPct val="30000"/>
              </a:spcAft>
              <a:buClr>
                <a:srgbClr val="990033"/>
              </a:buClr>
              <a:buFont typeface="Wingdings" panose="05000000000000000000" pitchFamily="2" charset="2"/>
              <a:buChar char="§"/>
            </a:pPr>
            <a:r>
              <a:rPr lang="en-GB" altLang="fr-FR" sz="3600" b="1" dirty="0">
                <a:latin typeface="Calibri" panose="020F0502020204030204" pitchFamily="34" charset="0"/>
              </a:rPr>
              <a:t>3.</a:t>
            </a:r>
          </a:p>
          <a:p>
            <a:pPr eaLnBrk="1" hangingPunct="1">
              <a:lnSpc>
                <a:spcPct val="80000"/>
              </a:lnSpc>
              <a:spcBef>
                <a:spcPct val="5000"/>
              </a:spcBef>
              <a:spcAft>
                <a:spcPct val="30000"/>
              </a:spcAft>
              <a:buClr>
                <a:srgbClr val="990033"/>
              </a:buClr>
              <a:buFont typeface="Wingdings" panose="05000000000000000000" pitchFamily="2" charset="2"/>
              <a:buChar char="§"/>
            </a:pPr>
            <a:r>
              <a:rPr lang="en-GB" altLang="fr-FR" sz="3600" b="1" dirty="0">
                <a:latin typeface="Calibri" panose="020F0502020204030204" pitchFamily="34" charset="0"/>
              </a:rPr>
              <a:t>4.</a:t>
            </a:r>
          </a:p>
          <a:p>
            <a:pPr eaLnBrk="1" hangingPunct="1">
              <a:lnSpc>
                <a:spcPct val="80000"/>
              </a:lnSpc>
              <a:spcBef>
                <a:spcPct val="5000"/>
              </a:spcBef>
              <a:spcAft>
                <a:spcPct val="30000"/>
              </a:spcAft>
              <a:buClr>
                <a:srgbClr val="990033"/>
              </a:buClr>
              <a:buFont typeface="Wingdings" panose="05000000000000000000" pitchFamily="2" charset="2"/>
              <a:buChar char="§"/>
            </a:pPr>
            <a:r>
              <a:rPr lang="en-GB" altLang="fr-FR" sz="3600" b="1" dirty="0">
                <a:latin typeface="Calibri" panose="020F0502020204030204" pitchFamily="34" charset="0"/>
              </a:rPr>
              <a:t>5.</a:t>
            </a:r>
          </a:p>
          <a:p>
            <a:pPr eaLnBrk="1" hangingPunct="1">
              <a:lnSpc>
                <a:spcPct val="80000"/>
              </a:lnSpc>
              <a:spcBef>
                <a:spcPct val="5000"/>
              </a:spcBef>
              <a:spcAft>
                <a:spcPct val="30000"/>
              </a:spcAft>
              <a:buClr>
                <a:srgbClr val="990033"/>
              </a:buClr>
              <a:buFont typeface="Wingdings" panose="05000000000000000000" pitchFamily="2" charset="2"/>
              <a:buChar char="§"/>
            </a:pPr>
            <a:r>
              <a:rPr lang="en-GB" altLang="fr-FR" sz="3600" b="1" dirty="0">
                <a:latin typeface="Calibri" panose="020F0502020204030204" pitchFamily="34" charset="0"/>
              </a:rPr>
              <a:t>6.</a:t>
            </a: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689463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p-background"/>
          <p:cNvPicPr>
            <a:picLocks noChangeAspect="1" noChangeArrowheads="1"/>
          </p:cNvPicPr>
          <p:nvPr/>
        </p:nvPicPr>
        <p:blipFill>
          <a:blip r:embed="rId3">
            <a:lum bright="-12000" contrast="18000"/>
            <a:extLst>
              <a:ext uri="{28A0092B-C50C-407E-A947-70E740481C1C}">
                <a14:useLocalDpi xmlns:a14="http://schemas.microsoft.com/office/drawing/2010/main" val="0"/>
              </a:ext>
            </a:extLst>
          </a:blip>
          <a:srcRect/>
          <a:stretch>
            <a:fillRect/>
          </a:stretch>
        </p:blipFill>
        <p:spPr bwMode="auto">
          <a:xfrm>
            <a:off x="6532563" y="4227513"/>
            <a:ext cx="2611437"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descr="Logo EAPN"/>
          <p:cNvPicPr>
            <a:picLocks noChangeAspect="1" noChangeArrowheads="1"/>
          </p:cNvPicPr>
          <p:nvPr/>
        </p:nvPicPr>
        <p:blipFill>
          <a:blip r:embed="rId4">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PESTLE analysis</a:t>
            </a:r>
          </a:p>
        </p:txBody>
      </p:sp>
      <p:sp>
        <p:nvSpPr>
          <p:cNvPr id="33801" name="Rectangle 9"/>
          <p:cNvSpPr>
            <a:spLocks noChangeArrowheads="1"/>
          </p:cNvSpPr>
          <p:nvPr/>
        </p:nvSpPr>
        <p:spPr bwMode="auto">
          <a:xfrm>
            <a:off x="1907704" y="1769260"/>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
        <p:nvSpPr>
          <p:cNvPr id="2" name="TextBox 1">
            <a:extLst>
              <a:ext uri="{FF2B5EF4-FFF2-40B4-BE49-F238E27FC236}">
                <a16:creationId xmlns:a16="http://schemas.microsoft.com/office/drawing/2014/main" id="{738A9670-8560-4BBC-8862-697A864C9052}"/>
              </a:ext>
            </a:extLst>
          </p:cNvPr>
          <p:cNvSpPr txBox="1"/>
          <p:nvPr/>
        </p:nvSpPr>
        <p:spPr>
          <a:xfrm>
            <a:off x="1653679" y="1769260"/>
            <a:ext cx="7094785" cy="4678204"/>
          </a:xfrm>
          <a:prstGeom prst="rect">
            <a:avLst/>
          </a:prstGeom>
          <a:noFill/>
        </p:spPr>
        <p:txBody>
          <a:bodyPr wrap="square" rtlCol="0">
            <a:spAutoFit/>
          </a:bodyPr>
          <a:lstStyle/>
          <a:p>
            <a:r>
              <a:rPr lang="en-GB" sz="4000" dirty="0"/>
              <a:t>P. Political</a:t>
            </a:r>
          </a:p>
          <a:p>
            <a:r>
              <a:rPr lang="en-GB" sz="4000" dirty="0"/>
              <a:t>E. Economic.</a:t>
            </a:r>
          </a:p>
          <a:p>
            <a:r>
              <a:rPr lang="en-GB" sz="4000" dirty="0"/>
              <a:t>S. Social</a:t>
            </a:r>
          </a:p>
          <a:p>
            <a:r>
              <a:rPr lang="en-GB" sz="4000" dirty="0"/>
              <a:t>T. Technological</a:t>
            </a:r>
          </a:p>
          <a:p>
            <a:r>
              <a:rPr lang="en-GB" sz="4000" dirty="0"/>
              <a:t>L. Legal</a:t>
            </a:r>
          </a:p>
          <a:p>
            <a:r>
              <a:rPr lang="en-GB" sz="4000" dirty="0"/>
              <a:t>E. Environmental</a:t>
            </a:r>
          </a:p>
          <a:p>
            <a:endParaRPr lang="en-GB" sz="4000" dirty="0"/>
          </a:p>
          <a:p>
            <a:endParaRPr lang="en-GB" dirty="0"/>
          </a:p>
        </p:txBody>
      </p:sp>
    </p:spTree>
    <p:extLst>
      <p:ext uri="{BB962C8B-B14F-4D97-AF65-F5344CB8AC3E}">
        <p14:creationId xmlns:p14="http://schemas.microsoft.com/office/powerpoint/2010/main" val="1042693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LEGAL OPPORTUNITIES</a:t>
            </a:r>
          </a:p>
        </p:txBody>
      </p:sp>
      <p:sp>
        <p:nvSpPr>
          <p:cNvPr id="33801" name="Rectangle 9"/>
          <p:cNvSpPr>
            <a:spLocks noChangeArrowheads="1"/>
          </p:cNvSpPr>
          <p:nvPr/>
        </p:nvSpPr>
        <p:spPr bwMode="auto">
          <a:xfrm>
            <a:off x="1907704" y="1769260"/>
            <a:ext cx="6480720"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Human Rights treaties</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EU Treaties + legislation (existing and new)</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National legislation</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Soft law</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Participation – potential future Treaty Change?</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Pro bono </a:t>
            </a: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3662111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LEGAL THREATS</a:t>
            </a:r>
          </a:p>
        </p:txBody>
      </p:sp>
      <p:sp>
        <p:nvSpPr>
          <p:cNvPr id="33801" name="Rectangle 9"/>
          <p:cNvSpPr>
            <a:spLocks noChangeArrowheads="1"/>
          </p:cNvSpPr>
          <p:nvPr/>
        </p:nvSpPr>
        <p:spPr bwMode="auto">
          <a:xfrm>
            <a:off x="1943708" y="1515631"/>
            <a:ext cx="6372708"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Lack of legal expertise</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Weak internal legal procedures</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Contract with EC prohibits specific legal work</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Changes in Belgian Association Laws</a:t>
            </a:r>
          </a:p>
          <a:p>
            <a:pPr marL="742950" indent="-742950" eaLnBrk="1" hangingPunct="1">
              <a:lnSpc>
                <a:spcPct val="80000"/>
              </a:lnSpc>
              <a:spcBef>
                <a:spcPct val="5000"/>
              </a:spcBef>
              <a:spcAft>
                <a:spcPct val="30000"/>
              </a:spcAft>
              <a:buClr>
                <a:srgbClr val="990033"/>
              </a:buClr>
              <a:buAutoNum type="arabicPeriod"/>
            </a:pPr>
            <a:r>
              <a:rPr lang="en-GB" altLang="fr-FR" sz="3600" b="1" dirty="0">
                <a:latin typeface="Calibri" panose="020F0502020204030204" pitchFamily="34" charset="0"/>
              </a:rPr>
              <a:t>Challenging legal env at national level</a:t>
            </a:r>
          </a:p>
          <a:p>
            <a:pPr marL="0" indent="0" eaLnBrk="1" hangingPunct="1">
              <a:lnSpc>
                <a:spcPct val="80000"/>
              </a:lnSpc>
              <a:spcBef>
                <a:spcPct val="5000"/>
              </a:spcBef>
              <a:spcAft>
                <a:spcPct val="30000"/>
              </a:spcAft>
              <a:buClr>
                <a:srgbClr val="990033"/>
              </a:buClr>
              <a:buNone/>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2962108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LEGAL IMPLICATIONS</a:t>
            </a:r>
          </a:p>
        </p:txBody>
      </p:sp>
      <p:sp>
        <p:nvSpPr>
          <p:cNvPr id="33801" name="Rectangle 9"/>
          <p:cNvSpPr>
            <a:spLocks noChangeArrowheads="1"/>
          </p:cNvSpPr>
          <p:nvPr/>
        </p:nvSpPr>
        <p:spPr bwMode="auto">
          <a:xfrm>
            <a:off x="1943708" y="1515631"/>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742950" indent="-742950" eaLnBrk="1" hangingPunct="1">
              <a:lnSpc>
                <a:spcPct val="80000"/>
              </a:lnSpc>
              <a:spcBef>
                <a:spcPct val="5000"/>
              </a:spcBef>
              <a:spcAft>
                <a:spcPct val="30000"/>
              </a:spcAft>
              <a:buClr>
                <a:srgbClr val="990033"/>
              </a:buClr>
              <a:buAutoNum type="arabicPeriod"/>
            </a:pPr>
            <a:r>
              <a:rPr lang="en-GB" altLang="fr-FR" sz="2800" b="1" dirty="0">
                <a:latin typeface="Calibri" panose="020F0502020204030204" pitchFamily="34" charset="0"/>
              </a:rPr>
              <a:t>Strengthen EAPN’s legal capacity </a:t>
            </a:r>
          </a:p>
          <a:p>
            <a:pPr marL="742950" indent="-742950" eaLnBrk="1" hangingPunct="1">
              <a:lnSpc>
                <a:spcPct val="80000"/>
              </a:lnSpc>
              <a:spcBef>
                <a:spcPct val="5000"/>
              </a:spcBef>
              <a:spcAft>
                <a:spcPct val="30000"/>
              </a:spcAft>
              <a:buClr>
                <a:srgbClr val="990033"/>
              </a:buClr>
              <a:buFontTx/>
              <a:buAutoNum type="arabicPeriod"/>
            </a:pPr>
            <a:r>
              <a:rPr lang="en-GB" altLang="fr-FR" sz="2800" b="1" dirty="0">
                <a:latin typeface="Calibri" panose="020F0502020204030204" pitchFamily="34" charset="0"/>
              </a:rPr>
              <a:t>Develop work on linking fight against poverty with HR treaties</a:t>
            </a:r>
          </a:p>
          <a:p>
            <a:pPr marL="742950" indent="-742950" eaLnBrk="1" hangingPunct="1">
              <a:lnSpc>
                <a:spcPct val="80000"/>
              </a:lnSpc>
              <a:spcBef>
                <a:spcPct val="5000"/>
              </a:spcBef>
              <a:spcAft>
                <a:spcPct val="30000"/>
              </a:spcAft>
              <a:buClr>
                <a:srgbClr val="990033"/>
              </a:buClr>
              <a:buAutoNum type="arabicPeriod"/>
            </a:pPr>
            <a:r>
              <a:rPr lang="en-GB" altLang="fr-FR" sz="2800" b="1" dirty="0">
                <a:latin typeface="Calibri" panose="020F0502020204030204" pitchFamily="34" charset="0"/>
              </a:rPr>
              <a:t>Re-examine existing EU Treaties / instruments</a:t>
            </a:r>
          </a:p>
          <a:p>
            <a:pPr marL="742950" indent="-742950" eaLnBrk="1" hangingPunct="1">
              <a:lnSpc>
                <a:spcPct val="80000"/>
              </a:lnSpc>
              <a:spcBef>
                <a:spcPct val="5000"/>
              </a:spcBef>
              <a:spcAft>
                <a:spcPct val="30000"/>
              </a:spcAft>
              <a:buClr>
                <a:srgbClr val="990033"/>
              </a:buClr>
              <a:buAutoNum type="arabicPeriod"/>
            </a:pPr>
            <a:r>
              <a:rPr lang="en-GB" altLang="fr-FR" sz="2800" b="1" dirty="0">
                <a:latin typeface="Calibri" panose="020F0502020204030204" pitchFamily="34" charset="0"/>
              </a:rPr>
              <a:t>Prepare for future Treaty Changes, new legislation</a:t>
            </a:r>
          </a:p>
          <a:p>
            <a:pPr marL="742950" indent="-742950" eaLnBrk="1" hangingPunct="1">
              <a:lnSpc>
                <a:spcPct val="80000"/>
              </a:lnSpc>
              <a:spcBef>
                <a:spcPct val="5000"/>
              </a:spcBef>
              <a:spcAft>
                <a:spcPct val="30000"/>
              </a:spcAft>
              <a:buClr>
                <a:srgbClr val="990033"/>
              </a:buClr>
              <a:buAutoNum type="arabicPeriod"/>
            </a:pPr>
            <a:r>
              <a:rPr lang="en-GB" altLang="fr-FR" sz="2800" b="1" dirty="0">
                <a:latin typeface="Calibri" panose="020F0502020204030204" pitchFamily="34" charset="0"/>
              </a:rPr>
              <a:t>Challenge negative  developments</a:t>
            </a:r>
          </a:p>
          <a:p>
            <a:pPr marL="0" indent="0" eaLnBrk="1" hangingPunct="1">
              <a:lnSpc>
                <a:spcPct val="80000"/>
              </a:lnSpc>
              <a:spcBef>
                <a:spcPct val="5000"/>
              </a:spcBef>
              <a:spcAft>
                <a:spcPct val="30000"/>
              </a:spcAft>
              <a:buClr>
                <a:srgbClr val="990033"/>
              </a:buClr>
              <a:buNone/>
            </a:pPr>
            <a:endParaRPr lang="en-GB" altLang="fr-FR" sz="28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0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0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0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16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16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3533900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283494" y="1431132"/>
            <a:ext cx="701279" cy="617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2383259" y="1052736"/>
            <a:ext cx="4591050" cy="863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4050" b="1" dirty="0">
                <a:solidFill>
                  <a:srgbClr val="336699"/>
                </a:solidFill>
                <a:latin typeface="Calibri" panose="020F0502020204030204" pitchFamily="34" charset="0"/>
              </a:rPr>
              <a:t>ENVIRONMENTAL OPPORTUNITIES</a:t>
            </a:r>
          </a:p>
        </p:txBody>
      </p:sp>
      <p:sp>
        <p:nvSpPr>
          <p:cNvPr id="33801" name="Rectangle 9"/>
          <p:cNvSpPr>
            <a:spLocks noChangeArrowheads="1"/>
          </p:cNvSpPr>
          <p:nvPr/>
        </p:nvSpPr>
        <p:spPr bwMode="auto">
          <a:xfrm>
            <a:off x="2573779" y="2184195"/>
            <a:ext cx="4824963" cy="3351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eaLnBrk="1" hangingPunct="1">
              <a:lnSpc>
                <a:spcPct val="80000"/>
              </a:lnSpc>
              <a:spcBef>
                <a:spcPct val="5000"/>
              </a:spcBef>
              <a:spcAft>
                <a:spcPct val="30000"/>
              </a:spcAft>
              <a:buClr>
                <a:srgbClr val="990033"/>
              </a:buClr>
              <a:buNone/>
            </a:pPr>
            <a:r>
              <a:rPr lang="en-GB" altLang="fr-FR" b="1" dirty="0">
                <a:latin typeface="Calibri" panose="020F0502020204030204" pitchFamily="34" charset="0"/>
              </a:rPr>
              <a:t>1. Environment / social</a:t>
            </a:r>
          </a:p>
          <a:p>
            <a:pPr marL="0" indent="0">
              <a:lnSpc>
                <a:spcPct val="80000"/>
              </a:lnSpc>
              <a:spcBef>
                <a:spcPct val="5000"/>
              </a:spcBef>
              <a:spcAft>
                <a:spcPct val="30000"/>
              </a:spcAft>
              <a:buClr>
                <a:srgbClr val="990033"/>
              </a:buClr>
              <a:buNone/>
            </a:pPr>
            <a:r>
              <a:rPr lang="en-GB" altLang="fr-FR" b="1" dirty="0">
                <a:latin typeface="Calibri" panose="020F0502020204030204" pitchFamily="34" charset="0"/>
              </a:rPr>
              <a:t>2. Way to focus on marginalized</a:t>
            </a:r>
          </a:p>
          <a:p>
            <a:pPr marL="0" indent="0" eaLnBrk="1" hangingPunct="1">
              <a:lnSpc>
                <a:spcPct val="80000"/>
              </a:lnSpc>
              <a:spcBef>
                <a:spcPct val="5000"/>
              </a:spcBef>
              <a:spcAft>
                <a:spcPct val="30000"/>
              </a:spcAft>
              <a:buClr>
                <a:srgbClr val="990033"/>
              </a:buClr>
              <a:buNone/>
            </a:pPr>
            <a:r>
              <a:rPr lang="en-GB" altLang="fr-FR" b="1" dirty="0">
                <a:latin typeface="Calibri" panose="020F0502020204030204" pitchFamily="34" charset="0"/>
              </a:rPr>
              <a:t>3. Existence of legal environmental frameworks</a:t>
            </a:r>
          </a:p>
          <a:p>
            <a:pPr marL="0" indent="0" eaLnBrk="1" hangingPunct="1">
              <a:lnSpc>
                <a:spcPct val="80000"/>
              </a:lnSpc>
              <a:spcBef>
                <a:spcPct val="5000"/>
              </a:spcBef>
              <a:spcAft>
                <a:spcPct val="30000"/>
              </a:spcAft>
              <a:buClr>
                <a:srgbClr val="990033"/>
              </a:buClr>
              <a:buNone/>
            </a:pPr>
            <a:r>
              <a:rPr lang="en-GB" altLang="fr-FR" b="1" dirty="0">
                <a:latin typeface="Calibri" panose="020F0502020204030204" pitchFamily="34" charset="0"/>
              </a:rPr>
              <a:t>4. Transition Movement</a:t>
            </a:r>
          </a:p>
          <a:p>
            <a:pPr marL="0" indent="0" eaLnBrk="1" hangingPunct="1">
              <a:lnSpc>
                <a:spcPct val="80000"/>
              </a:lnSpc>
              <a:spcBef>
                <a:spcPct val="5000"/>
              </a:spcBef>
              <a:spcAft>
                <a:spcPct val="30000"/>
              </a:spcAft>
              <a:buClr>
                <a:srgbClr val="990033"/>
              </a:buClr>
              <a:buNone/>
            </a:pPr>
            <a:endParaRPr lang="en-GB" altLang="fr-FR" sz="27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27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3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marL="0" indent="0">
              <a:lnSpc>
                <a:spcPct val="80000"/>
              </a:lnSpc>
              <a:spcBef>
                <a:spcPct val="30000"/>
              </a:spcBef>
              <a:spcAft>
                <a:spcPct val="30000"/>
              </a:spcAft>
              <a:buClr>
                <a:srgbClr val="990033"/>
              </a:buClr>
              <a:buNone/>
            </a:pPr>
            <a:endParaRPr lang="en-GB" altLang="fr-FR" sz="15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1500" dirty="0">
              <a:solidFill>
                <a:srgbClr val="000000"/>
              </a:solidFill>
              <a:latin typeface="Calibri" panose="020F0502020204030204" pitchFamily="34" charset="0"/>
            </a:endParaRPr>
          </a:p>
        </p:txBody>
      </p:sp>
      <p:grpSp>
        <p:nvGrpSpPr>
          <p:cNvPr id="10" name="Group 5"/>
          <p:cNvGrpSpPr>
            <a:grpSpLocks/>
          </p:cNvGrpSpPr>
          <p:nvPr/>
        </p:nvGrpSpPr>
        <p:grpSpPr bwMode="auto">
          <a:xfrm>
            <a:off x="2087167" y="856059"/>
            <a:ext cx="216694" cy="5145882"/>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267567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283494" y="1431132"/>
            <a:ext cx="701279" cy="617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2383259" y="1052736"/>
            <a:ext cx="4591050" cy="863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4050" b="1" dirty="0">
                <a:solidFill>
                  <a:srgbClr val="336699"/>
                </a:solidFill>
                <a:latin typeface="Calibri" panose="020F0502020204030204" pitchFamily="34" charset="0"/>
              </a:rPr>
              <a:t>ENVIRONMENTAL THREATS</a:t>
            </a:r>
          </a:p>
        </p:txBody>
      </p:sp>
      <p:sp>
        <p:nvSpPr>
          <p:cNvPr id="33801" name="Rectangle 9"/>
          <p:cNvSpPr>
            <a:spLocks noChangeArrowheads="1"/>
          </p:cNvSpPr>
          <p:nvPr/>
        </p:nvSpPr>
        <p:spPr bwMode="auto">
          <a:xfrm>
            <a:off x="2573779" y="2184195"/>
            <a:ext cx="4968979" cy="3351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eaLnBrk="1" hangingPunct="1">
              <a:lnSpc>
                <a:spcPct val="80000"/>
              </a:lnSpc>
              <a:spcBef>
                <a:spcPct val="5000"/>
              </a:spcBef>
              <a:spcAft>
                <a:spcPct val="30000"/>
              </a:spcAft>
              <a:buClr>
                <a:srgbClr val="990033"/>
              </a:buClr>
              <a:buNone/>
            </a:pPr>
            <a:r>
              <a:rPr lang="en-GB" altLang="fr-FR" sz="3600" b="1" dirty="0">
                <a:latin typeface="Calibri" panose="020F0502020204030204" pitchFamily="34" charset="0"/>
              </a:rPr>
              <a:t>1. Impact of climate change</a:t>
            </a:r>
          </a:p>
          <a:p>
            <a:pPr marL="0" indent="0" eaLnBrk="1" hangingPunct="1">
              <a:lnSpc>
                <a:spcPct val="80000"/>
              </a:lnSpc>
              <a:spcBef>
                <a:spcPct val="5000"/>
              </a:spcBef>
              <a:spcAft>
                <a:spcPct val="30000"/>
              </a:spcAft>
              <a:buClr>
                <a:srgbClr val="990033"/>
              </a:buClr>
              <a:buNone/>
            </a:pPr>
            <a:r>
              <a:rPr lang="en-GB" altLang="fr-FR" sz="3600" b="1" dirty="0">
                <a:latin typeface="Calibri" panose="020F0502020204030204" pitchFamily="34" charset="0"/>
              </a:rPr>
              <a:t>2. Climate migration</a:t>
            </a:r>
          </a:p>
          <a:p>
            <a:pPr marL="0" indent="0" eaLnBrk="1" hangingPunct="1">
              <a:lnSpc>
                <a:spcPct val="80000"/>
              </a:lnSpc>
              <a:spcBef>
                <a:spcPct val="5000"/>
              </a:spcBef>
              <a:spcAft>
                <a:spcPct val="30000"/>
              </a:spcAft>
              <a:buClr>
                <a:srgbClr val="990033"/>
              </a:buClr>
              <a:buNone/>
            </a:pPr>
            <a:r>
              <a:rPr lang="en-GB" altLang="fr-FR" sz="3600" b="1" dirty="0">
                <a:latin typeface="Calibri" panose="020F0502020204030204" pitchFamily="34" charset="0"/>
              </a:rPr>
              <a:t>3. Impact of transition from fossil fuels</a:t>
            </a:r>
          </a:p>
          <a:p>
            <a:pPr marL="0" indent="0" eaLnBrk="1" hangingPunct="1">
              <a:lnSpc>
                <a:spcPct val="80000"/>
              </a:lnSpc>
              <a:spcBef>
                <a:spcPct val="5000"/>
              </a:spcBef>
              <a:spcAft>
                <a:spcPct val="30000"/>
              </a:spcAft>
              <a:buClr>
                <a:srgbClr val="990033"/>
              </a:buClr>
              <a:buNone/>
            </a:pPr>
            <a:endParaRPr lang="en-GB" altLang="fr-FR" sz="2700" b="1" dirty="0">
              <a:latin typeface="Calibri" panose="020F0502020204030204" pitchFamily="34" charset="0"/>
            </a:endParaRPr>
          </a:p>
          <a:p>
            <a:pPr marL="0" indent="0" eaLnBrk="1" hangingPunct="1">
              <a:lnSpc>
                <a:spcPct val="80000"/>
              </a:lnSpc>
              <a:spcBef>
                <a:spcPct val="5000"/>
              </a:spcBef>
              <a:spcAft>
                <a:spcPct val="30000"/>
              </a:spcAft>
              <a:buClr>
                <a:srgbClr val="990033"/>
              </a:buClr>
              <a:buNone/>
            </a:pPr>
            <a:endParaRPr lang="en-GB" altLang="fr-FR" sz="27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27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3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marL="0" indent="0">
              <a:lnSpc>
                <a:spcPct val="80000"/>
              </a:lnSpc>
              <a:spcBef>
                <a:spcPct val="30000"/>
              </a:spcBef>
              <a:spcAft>
                <a:spcPct val="30000"/>
              </a:spcAft>
              <a:buClr>
                <a:srgbClr val="990033"/>
              </a:buClr>
              <a:buNone/>
            </a:pPr>
            <a:endParaRPr lang="en-GB" altLang="fr-FR" sz="15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1500" dirty="0">
              <a:solidFill>
                <a:srgbClr val="000000"/>
              </a:solidFill>
              <a:latin typeface="Calibri" panose="020F0502020204030204" pitchFamily="34" charset="0"/>
            </a:endParaRPr>
          </a:p>
        </p:txBody>
      </p:sp>
      <p:grpSp>
        <p:nvGrpSpPr>
          <p:cNvPr id="10" name="Group 5"/>
          <p:cNvGrpSpPr>
            <a:grpSpLocks/>
          </p:cNvGrpSpPr>
          <p:nvPr/>
        </p:nvGrpSpPr>
        <p:grpSpPr bwMode="auto">
          <a:xfrm>
            <a:off x="2087167" y="856059"/>
            <a:ext cx="216694" cy="5145882"/>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31969807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283494" y="1431132"/>
            <a:ext cx="701279" cy="617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2383259" y="1052736"/>
            <a:ext cx="4591050" cy="863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4050" b="1" dirty="0">
                <a:solidFill>
                  <a:srgbClr val="336699"/>
                </a:solidFill>
                <a:latin typeface="Calibri" panose="020F0502020204030204" pitchFamily="34" charset="0"/>
              </a:rPr>
              <a:t>ENVIRONMENTAL IMPLICATIONS</a:t>
            </a:r>
          </a:p>
        </p:txBody>
      </p:sp>
      <p:sp>
        <p:nvSpPr>
          <p:cNvPr id="33801" name="Rectangle 9"/>
          <p:cNvSpPr>
            <a:spLocks noChangeArrowheads="1"/>
          </p:cNvSpPr>
          <p:nvPr/>
        </p:nvSpPr>
        <p:spPr bwMode="auto">
          <a:xfrm>
            <a:off x="2573779" y="2184195"/>
            <a:ext cx="3942437" cy="3351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eaLnBrk="1" hangingPunct="1">
              <a:lnSpc>
                <a:spcPct val="80000"/>
              </a:lnSpc>
              <a:spcBef>
                <a:spcPct val="5000"/>
              </a:spcBef>
              <a:spcAft>
                <a:spcPct val="30000"/>
              </a:spcAft>
              <a:buClr>
                <a:srgbClr val="990033"/>
              </a:buClr>
              <a:buNone/>
            </a:pPr>
            <a:r>
              <a:rPr lang="en-GB" altLang="fr-FR" sz="3600" b="1" dirty="0">
                <a:latin typeface="Calibri" panose="020F0502020204030204" pitchFamily="34" charset="0"/>
              </a:rPr>
              <a:t>1. EAPN should plan for a future in which climate change has a big impact on people experiencing poverty in Europe. </a:t>
            </a: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27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3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100" b="1" dirty="0">
              <a:latin typeface="Calibri" panose="020F0502020204030204" pitchFamily="34" charset="0"/>
            </a:endParaRPr>
          </a:p>
          <a:p>
            <a:pPr marL="0" indent="0">
              <a:lnSpc>
                <a:spcPct val="80000"/>
              </a:lnSpc>
              <a:spcBef>
                <a:spcPct val="30000"/>
              </a:spcBef>
              <a:spcAft>
                <a:spcPct val="30000"/>
              </a:spcAft>
              <a:buClr>
                <a:srgbClr val="990033"/>
              </a:buClr>
              <a:buNone/>
            </a:pPr>
            <a:endParaRPr lang="en-GB" altLang="fr-FR" sz="15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1500" dirty="0">
              <a:solidFill>
                <a:srgbClr val="000000"/>
              </a:solidFill>
              <a:latin typeface="Calibri" panose="020F0502020204030204" pitchFamily="34" charset="0"/>
            </a:endParaRPr>
          </a:p>
        </p:txBody>
      </p:sp>
      <p:grpSp>
        <p:nvGrpSpPr>
          <p:cNvPr id="10" name="Group 5"/>
          <p:cNvGrpSpPr>
            <a:grpSpLocks/>
          </p:cNvGrpSpPr>
          <p:nvPr/>
        </p:nvGrpSpPr>
        <p:grpSpPr bwMode="auto">
          <a:xfrm>
            <a:off x="2087167" y="856059"/>
            <a:ext cx="216694" cy="5145882"/>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2997281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9" descr="website banner_child megaphone"/>
          <p:cNvPicPr>
            <a:picLocks noChangeAspect="1" noChangeArrowheads="1"/>
          </p:cNvPicPr>
          <p:nvPr/>
        </p:nvPicPr>
        <p:blipFill>
          <a:blip r:embed="rId3">
            <a:lum bright="50000"/>
            <a:extLst>
              <a:ext uri="{28A0092B-C50C-407E-A947-70E740481C1C}">
                <a14:useLocalDpi xmlns:a14="http://schemas.microsoft.com/office/drawing/2010/main" val="0"/>
              </a:ext>
            </a:extLst>
          </a:blip>
          <a:srcRect/>
          <a:stretch>
            <a:fillRect/>
          </a:stretch>
        </p:blipFill>
        <p:spPr bwMode="auto">
          <a:xfrm>
            <a:off x="0" y="4005263"/>
            <a:ext cx="8316913" cy="285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3" descr="Logo EAPN"/>
          <p:cNvPicPr>
            <a:picLocks noChangeAspect="1" noChangeArrowheads="1"/>
          </p:cNvPicPr>
          <p:nvPr/>
        </p:nvPicPr>
        <p:blipFill>
          <a:blip r:embed="rId4">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Rectangle 8"/>
          <p:cNvSpPr>
            <a:spLocks noChangeArrowheads="1"/>
          </p:cNvSpPr>
          <p:nvPr/>
        </p:nvSpPr>
        <p:spPr bwMode="auto">
          <a:xfrm>
            <a:off x="1763713" y="5373688"/>
            <a:ext cx="6121400" cy="115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fr-FR" sz="3200" b="1">
              <a:solidFill>
                <a:srgbClr val="333399"/>
              </a:solidFill>
              <a:latin typeface="Calibri" panose="020F0502020204030204" pitchFamily="34" charset="0"/>
            </a:endParaRPr>
          </a:p>
        </p:txBody>
      </p:sp>
      <p:sp>
        <p:nvSpPr>
          <p:cNvPr id="10246" name="Rectangle 17"/>
          <p:cNvSpPr>
            <a:spLocks noChangeArrowheads="1"/>
          </p:cNvSpPr>
          <p:nvPr/>
        </p:nvSpPr>
        <p:spPr bwMode="auto">
          <a:xfrm>
            <a:off x="1547813" y="4105275"/>
            <a:ext cx="7416800" cy="169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fr-FR" sz="1400" b="1" dirty="0">
                <a:solidFill>
                  <a:srgbClr val="336699"/>
                </a:solidFill>
                <a:latin typeface="Calibri" panose="020F0502020204030204" pitchFamily="34" charset="0"/>
              </a:rPr>
              <a:t>EUROPEAN ANTI-POVERTY NETWORK</a:t>
            </a:r>
          </a:p>
          <a:p>
            <a:pPr algn="r" eaLnBrk="1" hangingPunct="1"/>
            <a:endParaRPr lang="en-US" altLang="fr-FR" sz="300" b="1" dirty="0">
              <a:solidFill>
                <a:srgbClr val="336699"/>
              </a:solidFill>
              <a:latin typeface="Calibri" panose="020F0502020204030204" pitchFamily="34" charset="0"/>
            </a:endParaRPr>
          </a:p>
          <a:p>
            <a:pPr algn="r" eaLnBrk="1" hangingPunct="1"/>
            <a:r>
              <a:rPr lang="fr-BE" altLang="fr-FR" sz="1400" b="1" dirty="0">
                <a:solidFill>
                  <a:srgbClr val="336699"/>
                </a:solidFill>
                <a:latin typeface="Calibri" panose="020F0502020204030204" pitchFamily="34" charset="0"/>
              </a:rPr>
              <a:t>RÉSEAU EUROPÉEN DE LUTTE </a:t>
            </a:r>
          </a:p>
          <a:p>
            <a:pPr algn="r" eaLnBrk="1" hangingPunct="1"/>
            <a:r>
              <a:rPr lang="fr-BE" altLang="fr-FR" sz="1400" b="1" dirty="0">
                <a:solidFill>
                  <a:srgbClr val="336699"/>
                </a:solidFill>
                <a:latin typeface="Calibri" panose="020F0502020204030204" pitchFamily="34" charset="0"/>
              </a:rPr>
              <a:t>CONTRE LA PAUVRETÉ ET L’EXCLUSION SOCIALE</a:t>
            </a:r>
          </a:p>
          <a:p>
            <a:pPr algn="r" eaLnBrk="1" hangingPunct="1"/>
            <a:endParaRPr lang="en-US" altLang="fr-FR" sz="300" b="1" dirty="0">
              <a:solidFill>
                <a:srgbClr val="336699"/>
              </a:solidFill>
              <a:latin typeface="Calibri" panose="020F0502020204030204" pitchFamily="34" charset="0"/>
            </a:endParaRPr>
          </a:p>
          <a:p>
            <a:pPr algn="r" eaLnBrk="1" hangingPunct="1"/>
            <a:r>
              <a:rPr lang="fr-BE" altLang="fr-FR" sz="1400" dirty="0">
                <a:solidFill>
                  <a:srgbClr val="336699"/>
                </a:solidFill>
                <a:latin typeface="Calibri" panose="020F0502020204030204" pitchFamily="34" charset="0"/>
              </a:rPr>
              <a:t>BOULEVARD BISCHOFFSHEIM, 11 – 1000 BRUSSELS</a:t>
            </a:r>
            <a:endParaRPr lang="en-US" altLang="fr-FR" sz="1400" dirty="0">
              <a:solidFill>
                <a:srgbClr val="336699"/>
              </a:solidFill>
              <a:latin typeface="Calibri" panose="020F0502020204030204" pitchFamily="34" charset="0"/>
            </a:endParaRPr>
          </a:p>
          <a:p>
            <a:pPr algn="r" eaLnBrk="1" hangingPunct="1"/>
            <a:r>
              <a:rPr lang="en-US" altLang="fr-FR" sz="1400" dirty="0">
                <a:solidFill>
                  <a:srgbClr val="336699"/>
                </a:solidFill>
                <a:latin typeface="Calibri" panose="020F0502020204030204" pitchFamily="34" charset="0"/>
              </a:rPr>
              <a:t>TEL: 0032 2 226 58 50</a:t>
            </a:r>
          </a:p>
          <a:p>
            <a:pPr algn="r" eaLnBrk="1" hangingPunct="1"/>
            <a:r>
              <a:rPr lang="fr-BE" altLang="fr-FR" sz="1400" dirty="0">
                <a:solidFill>
                  <a:srgbClr val="333399"/>
                </a:solidFill>
                <a:latin typeface="Calibri" panose="020F0502020204030204" pitchFamily="34" charset="0"/>
                <a:hlinkClick r:id="rId5"/>
              </a:rPr>
              <a:t>www.eapn.eu</a:t>
            </a:r>
            <a:r>
              <a:rPr lang="fr-BE" altLang="fr-FR" sz="1400" dirty="0">
                <a:solidFill>
                  <a:srgbClr val="333399"/>
                </a:solidFill>
                <a:latin typeface="Calibri" panose="020F0502020204030204" pitchFamily="34" charset="0"/>
              </a:rPr>
              <a:t> - </a:t>
            </a:r>
            <a:r>
              <a:rPr lang="fr-BE" altLang="fr-FR" sz="1400" dirty="0">
                <a:solidFill>
                  <a:srgbClr val="333399"/>
                </a:solidFill>
                <a:latin typeface="Calibri" panose="020F0502020204030204" pitchFamily="34" charset="0"/>
                <a:hlinkClick r:id="rId6"/>
              </a:rPr>
              <a:t>team@eapn.eu</a:t>
            </a:r>
            <a:endParaRPr lang="fr-BE" altLang="fr-FR" sz="1400" dirty="0">
              <a:solidFill>
                <a:srgbClr val="333399"/>
              </a:solidFill>
              <a:latin typeface="Calibri" panose="020F0502020204030204" pitchFamily="34" charset="0"/>
            </a:endParaRPr>
          </a:p>
          <a:p>
            <a:pPr algn="r" eaLnBrk="1" hangingPunct="1"/>
            <a:r>
              <a:rPr lang="fr-BE" altLang="fr-FR" sz="1400" dirty="0" err="1">
                <a:solidFill>
                  <a:srgbClr val="008080"/>
                </a:solidFill>
                <a:latin typeface="Calibri" panose="020F0502020204030204" pitchFamily="34" charset="0"/>
              </a:rPr>
              <a:t>Follow</a:t>
            </a:r>
            <a:r>
              <a:rPr lang="fr-BE" altLang="fr-FR" sz="1400" dirty="0">
                <a:solidFill>
                  <a:srgbClr val="008080"/>
                </a:solidFill>
                <a:latin typeface="Calibri" panose="020F0502020204030204" pitchFamily="34" charset="0"/>
              </a:rPr>
              <a:t> us on </a:t>
            </a:r>
            <a:r>
              <a:rPr lang="fr-BE" altLang="fr-FR" sz="1400" b="1" dirty="0">
                <a:solidFill>
                  <a:srgbClr val="008080"/>
                </a:solidFill>
                <a:latin typeface="Calibri" panose="020F0502020204030204" pitchFamily="34" charset="0"/>
              </a:rPr>
              <a:t>Facebook, LinkedIn</a:t>
            </a:r>
            <a:r>
              <a:rPr lang="fr-BE" altLang="fr-FR" sz="1400" dirty="0">
                <a:solidFill>
                  <a:srgbClr val="008080"/>
                </a:solidFill>
                <a:latin typeface="Calibri" panose="020F0502020204030204" pitchFamily="34" charset="0"/>
              </a:rPr>
              <a:t> and </a:t>
            </a:r>
            <a:r>
              <a:rPr lang="fr-BE" altLang="fr-FR" sz="1400" b="1" dirty="0">
                <a:solidFill>
                  <a:srgbClr val="008080"/>
                </a:solidFill>
                <a:latin typeface="Calibri" panose="020F0502020204030204" pitchFamily="34" charset="0"/>
              </a:rPr>
              <a:t>Twitter</a:t>
            </a:r>
            <a:r>
              <a:rPr lang="fr-BE" altLang="fr-FR" sz="1400" dirty="0">
                <a:solidFill>
                  <a:srgbClr val="008080"/>
                </a:solidFill>
                <a:latin typeface="Calibri" panose="020F0502020204030204" pitchFamily="34" charset="0"/>
              </a:rPr>
              <a:t> </a:t>
            </a:r>
            <a:r>
              <a:rPr lang="fr-BE" altLang="fr-FR" sz="1400" b="1" dirty="0">
                <a:solidFill>
                  <a:srgbClr val="008080"/>
                </a:solidFill>
                <a:latin typeface="Calibri" panose="020F0502020204030204" pitchFamily="34" charset="0"/>
              </a:rPr>
              <a:t>@</a:t>
            </a:r>
            <a:r>
              <a:rPr lang="fr-BE" altLang="fr-FR" sz="1400" b="1" dirty="0" err="1">
                <a:solidFill>
                  <a:srgbClr val="008080"/>
                </a:solidFill>
                <a:latin typeface="Calibri" panose="020F0502020204030204" pitchFamily="34" charset="0"/>
              </a:rPr>
              <a:t>EAPNEurope</a:t>
            </a:r>
            <a:r>
              <a:rPr lang="fr-BE" altLang="fr-FR" sz="1400" b="1" dirty="0">
                <a:solidFill>
                  <a:srgbClr val="008080"/>
                </a:solidFill>
                <a:latin typeface="Calibri" panose="020F0502020204030204" pitchFamily="34" charset="0"/>
              </a:rPr>
              <a:t>  </a:t>
            </a:r>
            <a:endParaRPr lang="en-US" altLang="fr-FR" sz="1400" b="1" dirty="0">
              <a:solidFill>
                <a:srgbClr val="008080"/>
              </a:solidFill>
              <a:latin typeface="Calibri" panose="020F0502020204030204" pitchFamily="34" charset="0"/>
            </a:endParaRPr>
          </a:p>
        </p:txBody>
      </p:sp>
      <p:sp>
        <p:nvSpPr>
          <p:cNvPr id="10247" name="Rectangle 18"/>
          <p:cNvSpPr>
            <a:spLocks noChangeArrowheads="1"/>
          </p:cNvSpPr>
          <p:nvPr/>
        </p:nvSpPr>
        <p:spPr bwMode="auto">
          <a:xfrm>
            <a:off x="1547813" y="1888321"/>
            <a:ext cx="727233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3000" b="1" dirty="0">
                <a:solidFill>
                  <a:srgbClr val="993366"/>
                </a:solidFill>
                <a:latin typeface="Calibri" panose="020F0502020204030204" pitchFamily="34" charset="0"/>
                <a:ea typeface="Times New Roman" panose="02020603050405020304" pitchFamily="18" charset="0"/>
                <a:cs typeface="Arial" panose="020B0604020202020204" pitchFamily="34" charset="0"/>
              </a:rPr>
              <a:t>Thank you for your attention</a:t>
            </a:r>
            <a:r>
              <a:rPr lang="en-GB" altLang="fr-FR" sz="2600" b="1" dirty="0">
                <a:solidFill>
                  <a:srgbClr val="333399"/>
                </a:solidFill>
                <a:latin typeface="Calibri" panose="020F0502020204030204" pitchFamily="34" charset="0"/>
                <a:ea typeface="Times New Roman" panose="02020603050405020304" pitchFamily="18" charset="0"/>
                <a:cs typeface="Arial" panose="020B0604020202020204" pitchFamily="34" charset="0"/>
              </a:rPr>
              <a:t> </a:t>
            </a:r>
          </a:p>
          <a:p>
            <a:pPr algn="ctr" eaLnBrk="1" hangingPunct="1"/>
            <a:endParaRPr lang="en-GB" altLang="fr-FR" sz="2600" b="1" dirty="0">
              <a:solidFill>
                <a:srgbClr val="333399"/>
              </a:solidFill>
              <a:latin typeface="Calibri" panose="020F0502020204030204" pitchFamily="34" charset="0"/>
              <a:ea typeface="Times New Roman" panose="02020603050405020304" pitchFamily="18" charset="0"/>
              <a:cs typeface="Arial" panose="020B0604020202020204" pitchFamily="34" charset="0"/>
            </a:endParaRPr>
          </a:p>
        </p:txBody>
      </p:sp>
      <p:grpSp>
        <p:nvGrpSpPr>
          <p:cNvPr id="15" name="Group 5"/>
          <p:cNvGrpSpPr>
            <a:grpSpLocks/>
          </p:cNvGrpSpPr>
          <p:nvPr/>
        </p:nvGrpSpPr>
        <p:grpSpPr bwMode="auto">
          <a:xfrm>
            <a:off x="1258888" y="-1588"/>
            <a:ext cx="288925" cy="6861176"/>
            <a:chOff x="793" y="-1"/>
            <a:chExt cx="182" cy="4322"/>
          </a:xfrm>
        </p:grpSpPr>
        <p:sp>
          <p:nvSpPr>
            <p:cNvPr id="16"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7"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8"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p-background"/>
          <p:cNvPicPr>
            <a:picLocks noChangeAspect="1" noChangeArrowheads="1"/>
          </p:cNvPicPr>
          <p:nvPr/>
        </p:nvPicPr>
        <p:blipFill>
          <a:blip r:embed="rId3">
            <a:lum bright="-12000" contrast="18000"/>
            <a:extLst>
              <a:ext uri="{28A0092B-C50C-407E-A947-70E740481C1C}">
                <a14:useLocalDpi xmlns:a14="http://schemas.microsoft.com/office/drawing/2010/main" val="0"/>
              </a:ext>
            </a:extLst>
          </a:blip>
          <a:srcRect/>
          <a:stretch>
            <a:fillRect/>
          </a:stretch>
        </p:blipFill>
        <p:spPr bwMode="auto">
          <a:xfrm>
            <a:off x="6532563" y="4227513"/>
            <a:ext cx="2611437"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descr="Logo EAPN"/>
          <p:cNvPicPr>
            <a:picLocks noChangeAspect="1" noChangeArrowheads="1"/>
          </p:cNvPicPr>
          <p:nvPr/>
        </p:nvPicPr>
        <p:blipFill>
          <a:blip r:embed="rId4">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PESTLE output</a:t>
            </a:r>
          </a:p>
        </p:txBody>
      </p:sp>
      <p:sp>
        <p:nvSpPr>
          <p:cNvPr id="33801" name="Rectangle 9"/>
          <p:cNvSpPr>
            <a:spLocks noChangeArrowheads="1"/>
          </p:cNvSpPr>
          <p:nvPr/>
        </p:nvSpPr>
        <p:spPr bwMode="auto">
          <a:xfrm>
            <a:off x="1907704" y="1769260"/>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
        <p:nvSpPr>
          <p:cNvPr id="2" name="TextBox 1">
            <a:extLst>
              <a:ext uri="{FF2B5EF4-FFF2-40B4-BE49-F238E27FC236}">
                <a16:creationId xmlns:a16="http://schemas.microsoft.com/office/drawing/2014/main" id="{738A9670-8560-4BBC-8862-697A864C9052}"/>
              </a:ext>
            </a:extLst>
          </p:cNvPr>
          <p:cNvSpPr txBox="1"/>
          <p:nvPr/>
        </p:nvSpPr>
        <p:spPr>
          <a:xfrm>
            <a:off x="1653679" y="1769260"/>
            <a:ext cx="7094785" cy="5016758"/>
          </a:xfrm>
          <a:prstGeom prst="rect">
            <a:avLst/>
          </a:prstGeom>
          <a:noFill/>
        </p:spPr>
        <p:txBody>
          <a:bodyPr wrap="square" rtlCol="0">
            <a:spAutoFit/>
          </a:bodyPr>
          <a:lstStyle/>
          <a:p>
            <a:r>
              <a:rPr lang="en-GB" sz="4000" dirty="0"/>
              <a:t>A simple list of the key factors with just enough information to clearly define each of them, classified as ‘threats’ or ‘opportunities’ and ranked by importance. </a:t>
            </a:r>
          </a:p>
          <a:p>
            <a:endParaRPr lang="en-GB" sz="4000" dirty="0"/>
          </a:p>
          <a:p>
            <a:r>
              <a:rPr lang="en-GB" sz="4000" dirty="0"/>
              <a:t>Backed up with brief analysis</a:t>
            </a:r>
            <a:endParaRPr lang="en-GB" dirty="0"/>
          </a:p>
        </p:txBody>
      </p:sp>
    </p:spTree>
    <p:extLst>
      <p:ext uri="{BB962C8B-B14F-4D97-AF65-F5344CB8AC3E}">
        <p14:creationId xmlns:p14="http://schemas.microsoft.com/office/powerpoint/2010/main" val="6295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3EEC689D-BD9B-4A73-A4DE-ADEFEDF46AC1}"/>
              </a:ext>
            </a:extLst>
          </p:cNvPr>
          <p:cNvPicPr>
            <a:picLocks noGrp="1" noChangeAspect="1"/>
          </p:cNvPicPr>
          <p:nvPr>
            <p:ph/>
          </p:nvPr>
        </p:nvPicPr>
        <p:blipFill>
          <a:blip r:embed="rId3"/>
          <a:stretch>
            <a:fillRect/>
          </a:stretch>
        </p:blipFill>
        <p:spPr>
          <a:xfrm>
            <a:off x="431540" y="43309"/>
            <a:ext cx="8280920" cy="6814691"/>
          </a:xfrm>
          <a:prstGeom prst="rect">
            <a:avLst/>
          </a:prstGeom>
        </p:spPr>
      </p:pic>
    </p:spTree>
    <p:extLst>
      <p:ext uri="{BB962C8B-B14F-4D97-AF65-F5344CB8AC3E}">
        <p14:creationId xmlns:p14="http://schemas.microsoft.com/office/powerpoint/2010/main" val="3674188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2267744" y="260648"/>
            <a:ext cx="5256583"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UNICEF example</a:t>
            </a:r>
          </a:p>
        </p:txBody>
      </p:sp>
      <p:sp>
        <p:nvSpPr>
          <p:cNvPr id="33801" name="Rectangle 9"/>
          <p:cNvSpPr>
            <a:spLocks noChangeArrowheads="1"/>
          </p:cNvSpPr>
          <p:nvPr/>
        </p:nvSpPr>
        <p:spPr bwMode="auto">
          <a:xfrm>
            <a:off x="1907704" y="1769260"/>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pic>
        <p:nvPicPr>
          <p:cNvPr id="4" name="Picture 3">
            <a:extLst>
              <a:ext uri="{FF2B5EF4-FFF2-40B4-BE49-F238E27FC236}">
                <a16:creationId xmlns:a16="http://schemas.microsoft.com/office/drawing/2014/main" id="{4F9EF55C-8D3B-40E4-9E8C-F1C08A27F393}"/>
              </a:ext>
            </a:extLst>
          </p:cNvPr>
          <p:cNvPicPr>
            <a:picLocks noChangeAspect="1"/>
          </p:cNvPicPr>
          <p:nvPr/>
        </p:nvPicPr>
        <p:blipFill>
          <a:blip r:embed="rId4"/>
          <a:stretch>
            <a:fillRect/>
          </a:stretch>
        </p:blipFill>
        <p:spPr>
          <a:xfrm>
            <a:off x="2267744" y="920112"/>
            <a:ext cx="5761210" cy="5561650"/>
          </a:xfrm>
          <a:prstGeom prst="rect">
            <a:avLst/>
          </a:prstGeom>
        </p:spPr>
      </p:pic>
    </p:spTree>
    <p:extLst>
      <p:ext uri="{BB962C8B-B14F-4D97-AF65-F5344CB8AC3E}">
        <p14:creationId xmlns:p14="http://schemas.microsoft.com/office/powerpoint/2010/main" val="1509590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p-background"/>
          <p:cNvPicPr>
            <a:picLocks noChangeAspect="1" noChangeArrowheads="1"/>
          </p:cNvPicPr>
          <p:nvPr/>
        </p:nvPicPr>
        <p:blipFill>
          <a:blip r:embed="rId3">
            <a:lum bright="-12000" contrast="18000"/>
            <a:extLst>
              <a:ext uri="{28A0092B-C50C-407E-A947-70E740481C1C}">
                <a14:useLocalDpi xmlns:a14="http://schemas.microsoft.com/office/drawing/2010/main" val="0"/>
              </a:ext>
            </a:extLst>
          </a:blip>
          <a:srcRect/>
          <a:stretch>
            <a:fillRect/>
          </a:stretch>
        </p:blipFill>
        <p:spPr bwMode="auto">
          <a:xfrm>
            <a:off x="6532563" y="4227513"/>
            <a:ext cx="2611437"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descr="Logo EAPN"/>
          <p:cNvPicPr>
            <a:picLocks noChangeAspect="1" noChangeArrowheads="1"/>
          </p:cNvPicPr>
          <p:nvPr/>
        </p:nvPicPr>
        <p:blipFill>
          <a:blip r:embed="rId4">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Next Steps</a:t>
            </a:r>
          </a:p>
        </p:txBody>
      </p:sp>
      <p:sp>
        <p:nvSpPr>
          <p:cNvPr id="33801" name="Rectangle 9"/>
          <p:cNvSpPr>
            <a:spLocks noChangeArrowheads="1"/>
          </p:cNvSpPr>
          <p:nvPr/>
        </p:nvSpPr>
        <p:spPr bwMode="auto">
          <a:xfrm>
            <a:off x="1907704" y="1769260"/>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
        <p:nvSpPr>
          <p:cNvPr id="2" name="TextBox 1">
            <a:extLst>
              <a:ext uri="{FF2B5EF4-FFF2-40B4-BE49-F238E27FC236}">
                <a16:creationId xmlns:a16="http://schemas.microsoft.com/office/drawing/2014/main" id="{738A9670-8560-4BBC-8862-697A864C9052}"/>
              </a:ext>
            </a:extLst>
          </p:cNvPr>
          <p:cNvSpPr txBox="1"/>
          <p:nvPr/>
        </p:nvSpPr>
        <p:spPr>
          <a:xfrm>
            <a:off x="1653679" y="1769260"/>
            <a:ext cx="7094785" cy="2862322"/>
          </a:xfrm>
          <a:prstGeom prst="rect">
            <a:avLst/>
          </a:prstGeom>
          <a:noFill/>
        </p:spPr>
        <p:txBody>
          <a:bodyPr wrap="square" rtlCol="0">
            <a:spAutoFit/>
          </a:bodyPr>
          <a:lstStyle/>
          <a:p>
            <a:endParaRPr lang="en-GB" dirty="0"/>
          </a:p>
          <a:p>
            <a:r>
              <a:rPr lang="en-GB" dirty="0"/>
              <a:t>3 Sep: Bureau / staff discussion on PESTLE and Theory of Change</a:t>
            </a:r>
          </a:p>
          <a:p>
            <a:endParaRPr lang="en-GB" dirty="0"/>
          </a:p>
          <a:p>
            <a:r>
              <a:rPr lang="en-GB" dirty="0"/>
              <a:t>14 Sep: Background documents shared with EAPN members</a:t>
            </a:r>
          </a:p>
          <a:p>
            <a:endParaRPr lang="en-GB" dirty="0"/>
          </a:p>
          <a:p>
            <a:r>
              <a:rPr lang="en-GB" dirty="0"/>
              <a:t>28 September: Strategic Thinking workshop to focus on PESTLE and Theory of Change</a:t>
            </a:r>
          </a:p>
          <a:p>
            <a:endParaRPr lang="en-GB" dirty="0"/>
          </a:p>
          <a:p>
            <a:endParaRPr lang="en-GB" dirty="0"/>
          </a:p>
          <a:p>
            <a:endParaRPr lang="en-GB" dirty="0"/>
          </a:p>
        </p:txBody>
      </p:sp>
    </p:spTree>
    <p:extLst>
      <p:ext uri="{BB962C8B-B14F-4D97-AF65-F5344CB8AC3E}">
        <p14:creationId xmlns:p14="http://schemas.microsoft.com/office/powerpoint/2010/main" val="3577877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p-background"/>
          <p:cNvPicPr>
            <a:picLocks noChangeAspect="1" noChangeArrowheads="1"/>
          </p:cNvPicPr>
          <p:nvPr/>
        </p:nvPicPr>
        <p:blipFill>
          <a:blip r:embed="rId3">
            <a:lum bright="-12000" contrast="18000"/>
            <a:extLst>
              <a:ext uri="{28A0092B-C50C-407E-A947-70E740481C1C}">
                <a14:useLocalDpi xmlns:a14="http://schemas.microsoft.com/office/drawing/2010/main" val="0"/>
              </a:ext>
            </a:extLst>
          </a:blip>
          <a:srcRect/>
          <a:stretch>
            <a:fillRect/>
          </a:stretch>
        </p:blipFill>
        <p:spPr bwMode="auto">
          <a:xfrm>
            <a:off x="6532563" y="4227513"/>
            <a:ext cx="2611437"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descr="Logo EAPN"/>
          <p:cNvPicPr>
            <a:picLocks noChangeAspect="1" noChangeArrowheads="1"/>
          </p:cNvPicPr>
          <p:nvPr/>
        </p:nvPicPr>
        <p:blipFill>
          <a:blip r:embed="rId4">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Remember Our vision</a:t>
            </a:r>
          </a:p>
        </p:txBody>
      </p:sp>
      <p:sp>
        <p:nvSpPr>
          <p:cNvPr id="33801" name="Rectangle 9"/>
          <p:cNvSpPr>
            <a:spLocks noChangeArrowheads="1"/>
          </p:cNvSpPr>
          <p:nvPr/>
        </p:nvSpPr>
        <p:spPr bwMode="auto">
          <a:xfrm>
            <a:off x="1907704" y="1769260"/>
            <a:ext cx="5256583"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
        <p:nvSpPr>
          <p:cNvPr id="2" name="Rectangle 1">
            <a:extLst>
              <a:ext uri="{FF2B5EF4-FFF2-40B4-BE49-F238E27FC236}">
                <a16:creationId xmlns:a16="http://schemas.microsoft.com/office/drawing/2014/main" id="{83161179-37F6-47E7-863E-F5DC09342FA0}"/>
              </a:ext>
            </a:extLst>
          </p:cNvPr>
          <p:cNvSpPr/>
          <p:nvPr/>
        </p:nvSpPr>
        <p:spPr>
          <a:xfrm>
            <a:off x="1979713" y="1589088"/>
            <a:ext cx="6480719" cy="5078313"/>
          </a:xfrm>
          <a:prstGeom prst="rect">
            <a:avLst/>
          </a:prstGeom>
        </p:spPr>
        <p:txBody>
          <a:bodyPr wrap="square">
            <a:spAutoFit/>
          </a:bodyPr>
          <a:lstStyle/>
          <a:p>
            <a:pPr algn="ctr"/>
            <a:r>
              <a:rPr lang="en-GB" sz="5400" dirty="0">
                <a:latin typeface="Calibri" panose="020F0502020204030204" pitchFamily="34" charset="0"/>
                <a:ea typeface="Calibri" panose="020F0502020204030204" pitchFamily="34" charset="0"/>
                <a:cs typeface="Times New Roman" panose="02020603050405020304" pitchFamily="18" charset="0"/>
              </a:rPr>
              <a:t>A Social Europe free of poverty and social exclusion with access to economic, social and cultural rights for all.</a:t>
            </a:r>
            <a:endParaRPr lang="en-GB" sz="5400" dirty="0"/>
          </a:p>
        </p:txBody>
      </p:sp>
    </p:spTree>
    <p:extLst>
      <p:ext uri="{BB962C8B-B14F-4D97-AF65-F5344CB8AC3E}">
        <p14:creationId xmlns:p14="http://schemas.microsoft.com/office/powerpoint/2010/main" val="3310348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POLITICAL OPPORTUNITIES</a:t>
            </a:r>
          </a:p>
        </p:txBody>
      </p:sp>
      <p:sp>
        <p:nvSpPr>
          <p:cNvPr id="33801" name="Rectangle 9"/>
          <p:cNvSpPr>
            <a:spLocks noChangeArrowheads="1"/>
          </p:cNvSpPr>
          <p:nvPr/>
        </p:nvSpPr>
        <p:spPr bwMode="auto">
          <a:xfrm>
            <a:off x="1907704" y="1769260"/>
            <a:ext cx="6984776"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514350" indent="-514350">
              <a:buFontTx/>
              <a:buAutoNum type="arabicPeriod"/>
              <a:defRPr/>
            </a:pPr>
            <a:r>
              <a:rPr lang="en-IE" altLang="en-US" sz="3600" b="1" dirty="0">
                <a:latin typeface="Calibri" panose="020F0502020204030204" pitchFamily="34" charset="0"/>
              </a:rPr>
              <a:t>New Parliament &amp; Commission.</a:t>
            </a:r>
          </a:p>
          <a:p>
            <a:pPr marL="514350" indent="-514350">
              <a:buFontTx/>
              <a:buAutoNum type="arabicPeriod"/>
              <a:defRPr/>
            </a:pPr>
            <a:r>
              <a:rPr lang="en-IE" altLang="en-US" sz="3600" b="1" dirty="0">
                <a:latin typeface="Calibri" panose="020F0502020204030204" pitchFamily="34" charset="0"/>
              </a:rPr>
              <a:t>Focus on inequality &amp; engagement </a:t>
            </a:r>
          </a:p>
          <a:p>
            <a:pPr marL="514350" indent="-514350">
              <a:buFontTx/>
              <a:buAutoNum type="arabicPeriod"/>
              <a:defRPr/>
            </a:pPr>
            <a:r>
              <a:rPr lang="en-IE" altLang="en-US" sz="3600" b="1" dirty="0">
                <a:latin typeface="Calibri" panose="020F0502020204030204" pitchFamily="34" charset="0"/>
              </a:rPr>
              <a:t>Future of Europe – 6</a:t>
            </a:r>
            <a:r>
              <a:rPr lang="en-IE" altLang="en-US" sz="3600" b="1" baseline="30000" dirty="0">
                <a:latin typeface="Calibri" panose="020F0502020204030204" pitchFamily="34" charset="0"/>
              </a:rPr>
              <a:t>th</a:t>
            </a:r>
            <a:r>
              <a:rPr lang="en-IE" altLang="en-US" sz="3600" b="1" dirty="0">
                <a:latin typeface="Calibri" panose="020F0502020204030204" pitchFamily="34" charset="0"/>
              </a:rPr>
              <a:t> scenario</a:t>
            </a:r>
          </a:p>
          <a:p>
            <a:pPr marL="514350" indent="-514350">
              <a:buFontTx/>
              <a:buAutoNum type="arabicPeriod"/>
              <a:defRPr/>
            </a:pPr>
            <a:r>
              <a:rPr lang="en-IE" altLang="en-US" sz="3600" b="1" dirty="0">
                <a:latin typeface="Calibri" panose="020F0502020204030204" pitchFamily="34" charset="0"/>
              </a:rPr>
              <a:t>Social Pillar – impact?</a:t>
            </a:r>
          </a:p>
          <a:p>
            <a:pPr marL="514350" indent="-514350">
              <a:buFontTx/>
              <a:buAutoNum type="arabicPeriod"/>
              <a:defRPr/>
            </a:pPr>
            <a:r>
              <a:rPr lang="en-IE" altLang="en-US" sz="3600" b="1" dirty="0">
                <a:latin typeface="Calibri" panose="020F0502020204030204" pitchFamily="34" charset="0"/>
              </a:rPr>
              <a:t>SDGs </a:t>
            </a:r>
          </a:p>
          <a:p>
            <a:pPr marL="514350" indent="-514350">
              <a:buFontTx/>
              <a:buAutoNum type="arabicPeriod"/>
              <a:defRPr/>
            </a:pPr>
            <a:r>
              <a:rPr lang="en-IE" altLang="en-US" sz="3600" b="1" dirty="0">
                <a:latin typeface="Calibri" panose="020F0502020204030204" pitchFamily="34" charset="0"/>
              </a:rPr>
              <a:t>Hard law + new frameworks? MI?</a:t>
            </a: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3600" b="1" dirty="0">
              <a:latin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124389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Logo EAPN"/>
          <p:cNvPicPr>
            <a:picLocks noChangeAspect="1" noChangeArrowheads="1"/>
          </p:cNvPicPr>
          <p:nvPr/>
        </p:nvPicPr>
        <p:blipFill>
          <a:blip r:embed="rId3">
            <a:extLst>
              <a:ext uri="{28A0092B-C50C-407E-A947-70E740481C1C}">
                <a14:useLocalDpi xmlns:a14="http://schemas.microsoft.com/office/drawing/2010/main" val="0"/>
              </a:ext>
            </a:extLst>
          </a:blip>
          <a:srcRect l="15437" r="19168" b="13486"/>
          <a:stretch>
            <a:fillRect/>
          </a:stretch>
        </p:blipFill>
        <p:spPr bwMode="auto">
          <a:xfrm>
            <a:off x="187325" y="765175"/>
            <a:ext cx="935038"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Rectangle 4"/>
          <p:cNvSpPr>
            <a:spLocks noChangeArrowheads="1"/>
          </p:cNvSpPr>
          <p:nvPr/>
        </p:nvSpPr>
        <p:spPr bwMode="auto">
          <a:xfrm>
            <a:off x="1653679" y="260648"/>
            <a:ext cx="6121400"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fr-FR" sz="5400" b="1" dirty="0">
                <a:solidFill>
                  <a:srgbClr val="336699"/>
                </a:solidFill>
                <a:latin typeface="Calibri" panose="020F0502020204030204" pitchFamily="34" charset="0"/>
              </a:rPr>
              <a:t>POLITICAL THREATS</a:t>
            </a:r>
          </a:p>
        </p:txBody>
      </p:sp>
      <p:sp>
        <p:nvSpPr>
          <p:cNvPr id="33801" name="Rectangle 9"/>
          <p:cNvSpPr>
            <a:spLocks noChangeArrowheads="1"/>
          </p:cNvSpPr>
          <p:nvPr/>
        </p:nvSpPr>
        <p:spPr bwMode="auto">
          <a:xfrm>
            <a:off x="1687037" y="1194180"/>
            <a:ext cx="6912768" cy="4468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444500">
              <a:spcBef>
                <a:spcPct val="20000"/>
              </a:spcBef>
              <a:buChar char="•"/>
              <a:defRPr sz="3200">
                <a:solidFill>
                  <a:schemeClr val="tx1"/>
                </a:solidFill>
                <a:latin typeface="Arial" panose="020B0604020202020204" pitchFamily="34" charset="0"/>
              </a:defRPr>
            </a:lvl1pPr>
            <a:lvl2pPr marL="522288" indent="-65088" defTabSz="444500">
              <a:spcBef>
                <a:spcPct val="20000"/>
              </a:spcBef>
              <a:buChar char="–"/>
              <a:defRPr sz="2800">
                <a:solidFill>
                  <a:schemeClr val="tx1"/>
                </a:solidFill>
                <a:latin typeface="Arial" panose="020B0604020202020204" pitchFamily="34" charset="0"/>
              </a:defRPr>
            </a:lvl2pPr>
            <a:lvl3pPr marL="1143000" indent="-228600" defTabSz="444500">
              <a:spcBef>
                <a:spcPct val="20000"/>
              </a:spcBef>
              <a:buChar char="•"/>
              <a:defRPr sz="2400">
                <a:solidFill>
                  <a:schemeClr val="tx1"/>
                </a:solidFill>
                <a:latin typeface="Arial" panose="020B0604020202020204" pitchFamily="34" charset="0"/>
              </a:defRPr>
            </a:lvl3pPr>
            <a:lvl4pPr marL="1600200" indent="-228600" defTabSz="444500">
              <a:spcBef>
                <a:spcPct val="20000"/>
              </a:spcBef>
              <a:buChar char="–"/>
              <a:defRPr sz="2000">
                <a:solidFill>
                  <a:schemeClr val="tx1"/>
                </a:solidFill>
                <a:latin typeface="Arial" panose="020B0604020202020204" pitchFamily="34" charset="0"/>
              </a:defRPr>
            </a:lvl4pPr>
            <a:lvl5pPr marL="2057400" indent="-228600" defTabSz="444500">
              <a:spcBef>
                <a:spcPct val="20000"/>
              </a:spcBef>
              <a:buChar char="»"/>
              <a:defRPr sz="2000">
                <a:solidFill>
                  <a:schemeClr val="tx1"/>
                </a:solidFill>
                <a:latin typeface="Arial" panose="020B0604020202020204" pitchFamily="34" charset="0"/>
              </a:defRPr>
            </a:lvl5pPr>
            <a:lvl6pPr marL="25146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4445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eaLnBrk="1" hangingPunct="1">
              <a:lnSpc>
                <a:spcPct val="80000"/>
              </a:lnSpc>
              <a:spcBef>
                <a:spcPct val="5000"/>
              </a:spcBef>
              <a:spcAft>
                <a:spcPct val="30000"/>
              </a:spcAft>
              <a:buClr>
                <a:srgbClr val="990033"/>
              </a:buClr>
              <a:buFontTx/>
              <a:buNone/>
              <a:defRPr/>
            </a:pPr>
            <a:r>
              <a:rPr lang="en-IE" altLang="en-US" sz="3600" b="1" dirty="0">
                <a:latin typeface="Calibri" panose="020F0502020204030204" pitchFamily="34" charset="0"/>
                <a:cs typeface="Calibri" panose="020F0502020204030204" pitchFamily="34" charset="0"/>
              </a:rPr>
              <a:t>1. Dominant neo-liberal ideology driving Future of Europe vision</a:t>
            </a:r>
          </a:p>
          <a:p>
            <a:pPr marL="0" indent="0" eaLnBrk="1" hangingPunct="1">
              <a:lnSpc>
                <a:spcPct val="80000"/>
              </a:lnSpc>
              <a:spcBef>
                <a:spcPct val="5000"/>
              </a:spcBef>
              <a:spcAft>
                <a:spcPct val="30000"/>
              </a:spcAft>
              <a:buClr>
                <a:srgbClr val="990033"/>
              </a:buClr>
              <a:buFontTx/>
              <a:buNone/>
              <a:defRPr/>
            </a:pPr>
            <a:r>
              <a:rPr lang="en-IE" altLang="en-US" sz="3600" b="1" dirty="0">
                <a:latin typeface="Calibri" panose="020F0502020204030204" pitchFamily="34" charset="0"/>
                <a:cs typeface="Calibri" panose="020F0502020204030204" pitchFamily="34" charset="0"/>
              </a:rPr>
              <a:t>2. National political drift to the right with more Eurosceptic left </a:t>
            </a:r>
          </a:p>
          <a:p>
            <a:pPr marL="0" indent="0" eaLnBrk="1" hangingPunct="1">
              <a:lnSpc>
                <a:spcPct val="80000"/>
              </a:lnSpc>
              <a:spcBef>
                <a:spcPct val="5000"/>
              </a:spcBef>
              <a:spcAft>
                <a:spcPct val="30000"/>
              </a:spcAft>
              <a:buClr>
                <a:srgbClr val="990033"/>
              </a:buClr>
              <a:buFontTx/>
              <a:buNone/>
              <a:defRPr/>
            </a:pPr>
            <a:r>
              <a:rPr lang="en-IE" altLang="en-US" sz="3600" b="1" dirty="0">
                <a:latin typeface="Calibri" panose="020F0502020204030204" pitchFamily="34" charset="0"/>
                <a:cs typeface="Calibri" panose="020F0502020204030204" pitchFamily="34" charset="0"/>
              </a:rPr>
              <a:t>3. Populism increasing xenophobia, antimigration/anti-solidarity</a:t>
            </a:r>
          </a:p>
          <a:p>
            <a:pPr marL="0" indent="0" eaLnBrk="1" hangingPunct="1">
              <a:lnSpc>
                <a:spcPct val="80000"/>
              </a:lnSpc>
              <a:spcBef>
                <a:spcPct val="5000"/>
              </a:spcBef>
              <a:spcAft>
                <a:spcPct val="30000"/>
              </a:spcAft>
              <a:buClr>
                <a:srgbClr val="990033"/>
              </a:buClr>
              <a:buFontTx/>
              <a:buNone/>
              <a:defRPr/>
            </a:pPr>
            <a:r>
              <a:rPr lang="en-IE" altLang="en-US" sz="3600" b="1" dirty="0">
                <a:latin typeface="Calibri" panose="020F0502020204030204" pitchFamily="34" charset="0"/>
                <a:cs typeface="Calibri" panose="020F0502020204030204" pitchFamily="34" charset="0"/>
              </a:rPr>
              <a:t>4. EU budget likely to reinforce Fortress Europe &amp; undermine Cohesion.</a:t>
            </a:r>
          </a:p>
          <a:p>
            <a:pPr marL="0" indent="0" eaLnBrk="1" hangingPunct="1">
              <a:lnSpc>
                <a:spcPct val="80000"/>
              </a:lnSpc>
              <a:spcBef>
                <a:spcPct val="5000"/>
              </a:spcBef>
              <a:spcAft>
                <a:spcPct val="30000"/>
              </a:spcAft>
              <a:buClr>
                <a:srgbClr val="990033"/>
              </a:buClr>
              <a:buFontTx/>
              <a:buNone/>
              <a:defRPr/>
            </a:pPr>
            <a:r>
              <a:rPr lang="en-IE" altLang="en-US" sz="3600" b="1" dirty="0">
                <a:latin typeface="Calibri" panose="020F0502020204030204" pitchFamily="34" charset="0"/>
                <a:cs typeface="Calibri" panose="020F0502020204030204" pitchFamily="34" charset="0"/>
              </a:rPr>
              <a:t>5. Reducing role, financing and dialogue space for NGOs</a:t>
            </a:r>
            <a:endParaRPr lang="en-GB" altLang="fr-FR" sz="3600" b="1" dirty="0">
              <a:latin typeface="Calibri" panose="020F0502020204030204" pitchFamily="34" charset="0"/>
              <a:cs typeface="Calibri" panose="020F0502020204030204" pitchFamily="34" charset="0"/>
            </a:endParaRPr>
          </a:p>
          <a:p>
            <a:pPr eaLnBrk="1" hangingPunct="1">
              <a:lnSpc>
                <a:spcPct val="80000"/>
              </a:lnSpc>
              <a:spcBef>
                <a:spcPct val="5000"/>
              </a:spcBef>
              <a:spcAft>
                <a:spcPct val="30000"/>
              </a:spcAft>
              <a:buClr>
                <a:srgbClr val="990033"/>
              </a:buClr>
              <a:buFont typeface="Wingdings" panose="05000000000000000000" pitchFamily="2" charset="2"/>
              <a:buChar char="§"/>
            </a:pPr>
            <a:endParaRPr lang="en-GB" altLang="fr-FR" sz="4400" b="1" dirty="0">
              <a:latin typeface="Calibri" panose="020F0502020204030204" pitchFamily="34" charset="0"/>
              <a:cs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cs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cs typeface="Calibri" panose="020F0502020204030204" pitchFamily="34" charset="0"/>
            </a:endParaRPr>
          </a:p>
          <a:p>
            <a:pPr eaLnBrk="1" hangingPunct="1">
              <a:lnSpc>
                <a:spcPct val="80000"/>
              </a:lnSpc>
              <a:spcBef>
                <a:spcPct val="30000"/>
              </a:spcBef>
              <a:spcAft>
                <a:spcPct val="30000"/>
              </a:spcAft>
              <a:buClr>
                <a:srgbClr val="990033"/>
              </a:buClr>
              <a:buFont typeface="Wingdings" panose="05000000000000000000" pitchFamily="2" charset="2"/>
              <a:buChar char="§"/>
            </a:pPr>
            <a:endParaRPr lang="en-GB" altLang="fr-FR" sz="2800" b="1" dirty="0">
              <a:latin typeface="Calibri" panose="020F0502020204030204" pitchFamily="34" charset="0"/>
              <a:cs typeface="Calibri" panose="020F0502020204030204" pitchFamily="34" charset="0"/>
            </a:endParaRPr>
          </a:p>
          <a:p>
            <a:pPr marL="0" indent="0" eaLnBrk="1" hangingPunct="1">
              <a:lnSpc>
                <a:spcPct val="80000"/>
              </a:lnSpc>
              <a:spcBef>
                <a:spcPct val="30000"/>
              </a:spcBef>
              <a:spcAft>
                <a:spcPct val="30000"/>
              </a:spcAft>
              <a:buClr>
                <a:srgbClr val="990033"/>
              </a:buClr>
              <a:buNone/>
            </a:pPr>
            <a:endParaRPr lang="en-GB" altLang="fr-FR" sz="2000" b="1" dirty="0">
              <a:latin typeface="Calibri" panose="020F0502020204030204" pitchFamily="34" charset="0"/>
              <a:cs typeface="Calibri" panose="020F0502020204030204" pitchFamily="34" charset="0"/>
            </a:endParaRPr>
          </a:p>
          <a:p>
            <a:pPr lvl="1" eaLnBrk="1" hangingPunct="1">
              <a:lnSpc>
                <a:spcPct val="80000"/>
              </a:lnSpc>
              <a:spcBef>
                <a:spcPct val="5000"/>
              </a:spcBef>
              <a:spcAft>
                <a:spcPct val="20000"/>
              </a:spcAft>
              <a:buClr>
                <a:srgbClr val="990033"/>
              </a:buClr>
              <a:buFont typeface="Wingdings" panose="05000000000000000000" pitchFamily="2" charset="2"/>
              <a:buNone/>
            </a:pPr>
            <a:endParaRPr lang="en-US" altLang="fr-FR" sz="2000" dirty="0">
              <a:solidFill>
                <a:srgbClr val="000000"/>
              </a:solidFill>
              <a:latin typeface="Calibri" panose="020F0502020204030204" pitchFamily="34" charset="0"/>
              <a:cs typeface="Calibri" panose="020F0502020204030204" pitchFamily="34" charset="0"/>
            </a:endParaRPr>
          </a:p>
        </p:txBody>
      </p:sp>
      <p:grpSp>
        <p:nvGrpSpPr>
          <p:cNvPr id="10" name="Group 5"/>
          <p:cNvGrpSpPr>
            <a:grpSpLocks/>
          </p:cNvGrpSpPr>
          <p:nvPr/>
        </p:nvGrpSpPr>
        <p:grpSpPr bwMode="auto">
          <a:xfrm>
            <a:off x="1258888" y="-1588"/>
            <a:ext cx="288925" cy="6861176"/>
            <a:chOff x="793" y="-1"/>
            <a:chExt cx="182" cy="4322"/>
          </a:xfrm>
        </p:grpSpPr>
        <p:sp>
          <p:nvSpPr>
            <p:cNvPr id="11" name="Rectangle 6"/>
            <p:cNvSpPr>
              <a:spLocks noChangeArrowheads="1"/>
            </p:cNvSpPr>
            <p:nvPr/>
          </p:nvSpPr>
          <p:spPr bwMode="auto">
            <a:xfrm>
              <a:off x="930" y="0"/>
              <a:ext cx="45" cy="4320"/>
            </a:xfrm>
            <a:prstGeom prst="rect">
              <a:avLst/>
            </a:prstGeom>
            <a:solidFill>
              <a:srgbClr val="990033">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2" name="Rectangle 7"/>
            <p:cNvSpPr>
              <a:spLocks noChangeArrowheads="1"/>
            </p:cNvSpPr>
            <p:nvPr/>
          </p:nvSpPr>
          <p:spPr bwMode="auto">
            <a:xfrm>
              <a:off x="884" y="1"/>
              <a:ext cx="45" cy="4320"/>
            </a:xfrm>
            <a:prstGeom prst="rect">
              <a:avLst/>
            </a:prstGeom>
            <a:solidFill>
              <a:srgbClr val="990033">
                <a:alpha val="56862"/>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sp>
          <p:nvSpPr>
            <p:cNvPr id="13" name="Rectangle 8"/>
            <p:cNvSpPr>
              <a:spLocks noChangeArrowheads="1"/>
            </p:cNvSpPr>
            <p:nvPr/>
          </p:nvSpPr>
          <p:spPr bwMode="auto">
            <a:xfrm>
              <a:off x="793" y="-1"/>
              <a:ext cx="91" cy="4321"/>
            </a:xfrm>
            <a:prstGeom prst="rect">
              <a:avLst/>
            </a:prstGeom>
            <a:solidFill>
              <a:srgbClr val="990033">
                <a:alpha val="8117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a:p>
          </p:txBody>
        </p:sp>
      </p:grpSp>
    </p:spTree>
    <p:extLst>
      <p:ext uri="{BB962C8B-B14F-4D97-AF65-F5344CB8AC3E}">
        <p14:creationId xmlns:p14="http://schemas.microsoft.com/office/powerpoint/2010/main" val="1157515174"/>
      </p:ext>
    </p:extLst>
  </p:cSld>
  <p:clrMapOvr>
    <a:masterClrMapping/>
  </p:clrMapOvr>
</p:sld>
</file>

<file path=ppt/theme/theme1.xml><?xml version="1.0" encoding="utf-8"?>
<a:theme xmlns:a="http://schemas.openxmlformats.org/drawingml/2006/main" name="EAPN-template">
  <a:themeElements>
    <a:clrScheme name="EAPN-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APN-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EAPN-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APN-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APN-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APN-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APN-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APN-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APN-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APN-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APN-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APN-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APN-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APN-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EAPN-template</Template>
  <TotalTime>21935</TotalTime>
  <Words>3421</Words>
  <Application>Microsoft Office PowerPoint</Application>
  <PresentationFormat>On-screen Show (4:3)</PresentationFormat>
  <Paragraphs>381</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Arial Narrow</vt:lpstr>
      <vt:lpstr>Calibri</vt:lpstr>
      <vt:lpstr>Times New Roman</vt:lpstr>
      <vt:lpstr>Wingdings</vt:lpstr>
      <vt:lpstr>EAPN-template</vt:lpstr>
      <vt:lpstr>EAPN: Fighting for a Social Europe Free of Poverty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EAPN: Fighting for a Social Europe  Free of Poverty</dc:title>
  <dc:creator>nellie</dc:creator>
  <cp:lastModifiedBy>Leo</cp:lastModifiedBy>
  <cp:revision>110</cp:revision>
  <cp:lastPrinted>2018-08-20T08:37:09Z</cp:lastPrinted>
  <dcterms:created xsi:type="dcterms:W3CDTF">2010-07-28T08:23:38Z</dcterms:created>
  <dcterms:modified xsi:type="dcterms:W3CDTF">2018-08-22T08:12:53Z</dcterms:modified>
</cp:coreProperties>
</file>