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4" r:id="rId2"/>
    <p:sldId id="303" r:id="rId3"/>
    <p:sldId id="305" r:id="rId4"/>
    <p:sldId id="306" r:id="rId5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30EB5-BA0D-481B-A005-26B56AAA44AA}" type="datetimeFigureOut">
              <a:rPr lang="en-BE" smtClean="0"/>
              <a:t>27/09/2018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DB937-0EF9-4E11-831F-7A200B99BFC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65392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3D094-B39F-4652-B14F-005EA7C16A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444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05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3D094-B39F-4652-B14F-005EA7C16A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960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05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3D094-B39F-4652-B14F-005EA7C16AA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13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05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3D094-B39F-4652-B14F-005EA7C16AA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711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C3566-0AF7-49B6-996F-8D968105D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2E5999-F71B-485C-B910-40034C9880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648A0-F29F-4489-AF33-D7EA7F32B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D6D0-7F56-4B5D-B80D-87B412D6C3D4}" type="datetimeFigureOut">
              <a:rPr lang="en-BE" smtClean="0"/>
              <a:t>27/09/2018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49372-A2D1-426D-B3C6-FD83ABBD5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79CD7-B297-4072-A9E4-91019B786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6AFE-B144-4CBA-A5B3-2243508A96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2233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5C78D-CBF1-4248-AEBD-E5EC1BF76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BACEB-1448-4BA5-9F41-86B947FCF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6E8A6-AF2F-48B7-BE38-F71051B8D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D6D0-7F56-4B5D-B80D-87B412D6C3D4}" type="datetimeFigureOut">
              <a:rPr lang="en-BE" smtClean="0"/>
              <a:t>27/09/2018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1948F-BC71-45EF-864C-7380BFD6B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C6A8D-928F-43F1-983E-58F035723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6AFE-B144-4CBA-A5B3-2243508A96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83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086196-8972-4E8A-B391-04CD7AC1D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07BCB5-7F1E-4268-8539-6DA870FD7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766B4-8FF0-41A2-B479-3E4F608F2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D6D0-7F56-4B5D-B80D-87B412D6C3D4}" type="datetimeFigureOut">
              <a:rPr lang="en-BE" smtClean="0"/>
              <a:t>27/09/2018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DE864-277A-4DDA-A3AC-133EBD3E1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A6352-9178-48FC-A351-A88C78388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6AFE-B144-4CBA-A5B3-2243508A96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25605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C7AC2-F84C-4410-9F19-8F1D02EE9BD7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8240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5D6D8-C224-4280-9222-4AA7A3D1E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54797-5A55-4243-9598-EE36CF9F0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B826F-ACFA-4A83-8CF6-AA0DDB417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D6D0-7F56-4B5D-B80D-87B412D6C3D4}" type="datetimeFigureOut">
              <a:rPr lang="en-BE" smtClean="0"/>
              <a:t>27/09/2018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A584B-51DF-41A4-A1B3-91AA8F557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46ECE-BAA8-4757-9761-01C0DF953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6AFE-B144-4CBA-A5B3-2243508A96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52679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8AB1A-8CE6-49D4-B010-F5E376232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26028-F953-4FCE-9FB7-047F001B7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4F881-D011-4963-9540-A49EB1765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D6D0-7F56-4B5D-B80D-87B412D6C3D4}" type="datetimeFigureOut">
              <a:rPr lang="en-BE" smtClean="0"/>
              <a:t>27/09/2018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C3C22-DB36-4BD4-B00A-6B66C9D32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F0F53-9543-4F19-9065-A6F9C79A7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6AFE-B144-4CBA-A5B3-2243508A96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84422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07985-6D63-4C7B-8D11-2128B97E2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648A1-1CA6-4745-8798-CEC99B1598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997DA-4CF3-4402-8772-2657288E5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7198B-6F66-4774-859E-EA8FB8340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D6D0-7F56-4B5D-B80D-87B412D6C3D4}" type="datetimeFigureOut">
              <a:rPr lang="en-BE" smtClean="0"/>
              <a:t>27/09/2018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C252D8-5BC6-49A8-BE1D-49A388001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46BDE-69CC-44F0-BCE8-474AEA1FC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6AFE-B144-4CBA-A5B3-2243508A96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2220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251C0-FE93-4D1D-8D13-997C23C5E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28A7D-EF31-43B0-8793-BA16E2815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E41EE3-D601-431E-9616-6B59397CA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713501-C1EA-46D8-A311-843D755D3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96B252-FC83-42F1-9666-EB533FA98F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D97129-DC88-491D-BA7E-C47ECDFC1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D6D0-7F56-4B5D-B80D-87B412D6C3D4}" type="datetimeFigureOut">
              <a:rPr lang="en-BE" smtClean="0"/>
              <a:t>27/09/2018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782559-A1B3-483B-8363-28ABD5911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900E6B-7CA8-4AB9-8E82-39D3AB4E7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6AFE-B144-4CBA-A5B3-2243508A96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484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57188-D195-48B9-B5C3-EE773AE32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585811-AA86-4149-A2BF-B9BEC9E4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D6D0-7F56-4B5D-B80D-87B412D6C3D4}" type="datetimeFigureOut">
              <a:rPr lang="en-BE" smtClean="0"/>
              <a:t>27/09/2018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5262E-65FC-44E4-992B-C6A3DC128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575960-8B87-4182-8E7F-920B60D93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6AFE-B144-4CBA-A5B3-2243508A96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0006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8611C7-9CD7-4B62-B8EB-E067710DF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D6D0-7F56-4B5D-B80D-87B412D6C3D4}" type="datetimeFigureOut">
              <a:rPr lang="en-BE" smtClean="0"/>
              <a:t>27/09/2018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26DA19-E470-4A26-8B3F-3A3C8EFC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D0A8DE-17A6-453D-9703-55D020359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6AFE-B144-4CBA-A5B3-2243508A96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9850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41302-503C-4439-AE42-577F98DA5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2A1B7-6B16-47B9-8648-49F6B99E3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5A18FD-6835-4499-B46C-BFF98FF92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37A68-BC1B-48D4-BA1F-80ED54F41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D6D0-7F56-4B5D-B80D-87B412D6C3D4}" type="datetimeFigureOut">
              <a:rPr lang="en-BE" smtClean="0"/>
              <a:t>27/09/2018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E91B0-4B2C-42DC-8C39-89C8E568C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A0EBD-EB3A-4D52-A28D-59021E473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6AFE-B144-4CBA-A5B3-2243508A96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5644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36EB5-B37A-401E-893E-2A12A3F00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0D6704-EFE2-415E-A230-CBFD693125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296E7-CEC5-4384-9E3C-FA7A0CFA24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6DF60-CBCF-47C4-9DD3-BE45B37D6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D6D0-7F56-4B5D-B80D-87B412D6C3D4}" type="datetimeFigureOut">
              <a:rPr lang="en-BE" smtClean="0"/>
              <a:t>27/09/2018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5A65DA-AD5B-4A18-8011-178CB03AE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03F39-ED27-49CF-8C01-FA84D332F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6AFE-B144-4CBA-A5B3-2243508A96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0777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5561E5-AD31-4567-847C-9242DB4DC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1D11A7-3318-4307-A2F6-1C880F1BE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720DC-CC52-4689-964F-DB6538CA0D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BD6D0-7F56-4B5D-B80D-87B412D6C3D4}" type="datetimeFigureOut">
              <a:rPr lang="en-BE" smtClean="0"/>
              <a:t>27/09/2018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87235-1195-4F6F-98B5-1C1ECF550A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C4CA2-717F-465E-8044-43B67D62A9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56AFE-B144-4CBA-A5B3-2243508A96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59812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hyperlink" Target="https://www.eapn.eu/wp-content/uploads/2018/09/EAPN-1710-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 descr="p-background"/>
          <p:cNvPicPr>
            <a:picLocks noChangeAspect="1" noChangeArrowheads="1"/>
          </p:cNvPicPr>
          <p:nvPr/>
        </p:nvPicPr>
        <p:blipFill>
          <a:blip r:embed="rId3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4" y="4227514"/>
            <a:ext cx="2611437" cy="263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071814" y="333375"/>
            <a:ext cx="7596187" cy="1150938"/>
          </a:xfrm>
          <a:noFill/>
        </p:spPr>
        <p:txBody>
          <a:bodyPr anchor="ctr"/>
          <a:lstStyle/>
          <a:p>
            <a:pPr algn="l" eaLnBrk="1" hangingPunct="1"/>
            <a:r>
              <a:rPr lang="fr-BE" altLang="fr-FR" sz="2600" dirty="0">
                <a:solidFill>
                  <a:srgbClr val="336699"/>
                </a:solidFill>
                <a:latin typeface="Calibri" panose="020F0502020204030204" pitchFamily="34" charset="0"/>
              </a:rPr>
              <a:t>EAPN: </a:t>
            </a:r>
            <a:r>
              <a:rPr lang="fr-BE" altLang="fr-FR" sz="2600" dirty="0" err="1">
                <a:solidFill>
                  <a:srgbClr val="336699"/>
                </a:solidFill>
                <a:latin typeface="Calibri" panose="020F0502020204030204" pitchFamily="34" charset="0"/>
              </a:rPr>
              <a:t>Fighting</a:t>
            </a:r>
            <a:r>
              <a:rPr lang="fr-BE" altLang="fr-FR" sz="2600" dirty="0">
                <a:solidFill>
                  <a:srgbClr val="336699"/>
                </a:solidFill>
                <a:latin typeface="Calibri" panose="020F0502020204030204" pitchFamily="34" charset="0"/>
              </a:rPr>
              <a:t> for a Social Europe Free of </a:t>
            </a:r>
            <a:r>
              <a:rPr lang="fr-BE" altLang="fr-FR" sz="2600" dirty="0" err="1">
                <a:solidFill>
                  <a:srgbClr val="336699"/>
                </a:solidFill>
                <a:latin typeface="Calibri" panose="020F0502020204030204" pitchFamily="34" charset="0"/>
              </a:rPr>
              <a:t>Poverty</a:t>
            </a:r>
            <a:endParaRPr lang="fr-BE" altLang="fr-FR" sz="2600" dirty="0">
              <a:solidFill>
                <a:srgbClr val="336699"/>
              </a:solidFill>
              <a:latin typeface="Calibri" panose="020F0502020204030204" pitchFamily="34" charset="0"/>
            </a:endParaRPr>
          </a:p>
        </p:txBody>
      </p:sp>
      <p:pic>
        <p:nvPicPr>
          <p:cNvPr id="2052" name="Picture 6" descr="Logo EAP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7" r="19168" b="13486"/>
          <a:stretch>
            <a:fillRect/>
          </a:stretch>
        </p:blipFill>
        <p:spPr bwMode="auto">
          <a:xfrm>
            <a:off x="389740" y="496887"/>
            <a:ext cx="93503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3503614" y="1412875"/>
            <a:ext cx="6192837" cy="1728788"/>
          </a:xfrm>
          <a:prstGeom prst="rect">
            <a:avLst/>
          </a:prstGeom>
          <a:solidFill>
            <a:srgbClr val="990033">
              <a:alpha val="7882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32175" y="1838277"/>
            <a:ext cx="6256338" cy="1106487"/>
          </a:xfrm>
        </p:spPr>
        <p:txBody>
          <a:bodyPr/>
          <a:lstStyle/>
          <a:p>
            <a:pPr eaLnBrk="1" hangingPunct="1"/>
            <a:r>
              <a:rPr lang="en-GB" altLang="fr-FR" sz="3200" dirty="0">
                <a:solidFill>
                  <a:schemeClr val="bg1"/>
                </a:solidFill>
                <a:latin typeface="Arial Narrow" panose="020B0606020202030204" pitchFamily="34" charset="0"/>
              </a:rPr>
              <a:t>CAMPAIGN WORK EAPN</a:t>
            </a:r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3647728" y="6126262"/>
            <a:ext cx="66246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fr-FR" sz="1400" b="1" dirty="0">
                <a:solidFill>
                  <a:srgbClr val="336699"/>
                </a:solidFill>
                <a:latin typeface="Calibri" panose="020F0502020204030204" pitchFamily="34" charset="0"/>
              </a:rPr>
              <a:t>EUROPEAN ANTI-POVERTY NETWORK</a:t>
            </a:r>
          </a:p>
        </p:txBody>
      </p:sp>
      <p:sp>
        <p:nvSpPr>
          <p:cNvPr id="2057" name="Rectangle 15"/>
          <p:cNvSpPr>
            <a:spLocks noChangeArrowheads="1"/>
          </p:cNvSpPr>
          <p:nvPr/>
        </p:nvSpPr>
        <p:spPr bwMode="auto">
          <a:xfrm>
            <a:off x="3503613" y="3654424"/>
            <a:ext cx="6184900" cy="110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fr-FR" sz="2800" b="1" dirty="0">
                <a:solidFill>
                  <a:srgbClr val="993366"/>
                </a:solidFill>
                <a:latin typeface="Calibri" panose="020F0502020204030204" pitchFamily="34" charset="0"/>
              </a:rPr>
              <a:t>Elke Vandermeerschen</a:t>
            </a:r>
          </a:p>
          <a:p>
            <a:pPr algn="ctr" eaLnBrk="1" hangingPunct="1">
              <a:buFontTx/>
              <a:buNone/>
            </a:pPr>
            <a:r>
              <a:rPr lang="en-GB" altLang="fr-FR" sz="2800" b="1" dirty="0">
                <a:solidFill>
                  <a:srgbClr val="993366"/>
                </a:solidFill>
                <a:latin typeface="Calibri" panose="020F0502020204030204" pitchFamily="34" charset="0"/>
              </a:rPr>
              <a:t>Communications Officer</a:t>
            </a:r>
          </a:p>
        </p:txBody>
      </p:sp>
      <p:sp>
        <p:nvSpPr>
          <p:cNvPr id="2058" name="Text Box 18"/>
          <p:cNvSpPr txBox="1">
            <a:spLocks noChangeArrowheads="1"/>
          </p:cNvSpPr>
          <p:nvPr/>
        </p:nvSpPr>
        <p:spPr bwMode="auto">
          <a:xfrm>
            <a:off x="3536157" y="4937127"/>
            <a:ext cx="6048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BE" altLang="fr-FR" sz="2000" b="1" dirty="0" err="1">
                <a:latin typeface="Calibri" panose="020F0502020204030204" pitchFamily="34" charset="0"/>
              </a:rPr>
              <a:t>September</a:t>
            </a:r>
            <a:r>
              <a:rPr lang="fr-BE" altLang="fr-FR" sz="2000" b="1" dirty="0">
                <a:latin typeface="Calibri" panose="020F0502020204030204" pitchFamily="34" charset="0"/>
              </a:rPr>
              <a:t> 2018</a:t>
            </a:r>
            <a:endParaRPr lang="en-US" altLang="fr-FR" sz="2000" b="1" dirty="0">
              <a:latin typeface="Calibri" panose="020F0502020204030204" pitchFamily="34" charset="0"/>
            </a:endParaRPr>
          </a:p>
        </p:txBody>
      </p: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2782889" y="-1588"/>
            <a:ext cx="288925" cy="6861176"/>
            <a:chOff x="793" y="-1"/>
            <a:chExt cx="182" cy="4322"/>
          </a:xfrm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930" y="0"/>
              <a:ext cx="45" cy="4320"/>
            </a:xfrm>
            <a:prstGeom prst="rect">
              <a:avLst/>
            </a:prstGeom>
            <a:solidFill>
              <a:srgbClr val="990033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884" y="1"/>
              <a:ext cx="45" cy="4320"/>
            </a:xfrm>
            <a:prstGeom prst="rect">
              <a:avLst/>
            </a:prstGeom>
            <a:solidFill>
              <a:srgbClr val="990033">
                <a:alpha val="56862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793" y="-1"/>
              <a:ext cx="91" cy="4321"/>
            </a:xfrm>
            <a:prstGeom prst="rect">
              <a:avLst/>
            </a:prstGeom>
            <a:solidFill>
              <a:srgbClr val="990033">
                <a:alpha val="8117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-background"/>
          <p:cNvPicPr>
            <a:picLocks noChangeAspect="1" noChangeArrowheads="1"/>
          </p:cNvPicPr>
          <p:nvPr/>
        </p:nvPicPr>
        <p:blipFill>
          <a:blip r:embed="rId3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4" y="4227514"/>
            <a:ext cx="2611437" cy="263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3178123" y="2060848"/>
            <a:ext cx="7489877" cy="479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444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indent="-65088" defTabSz="4445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>
                <a:srgbClr val="990033"/>
              </a:buClr>
              <a:buFont typeface="Wingdings" panose="05000000000000000000" pitchFamily="2" charset="2"/>
              <a:buChar char="§"/>
            </a:pPr>
            <a:endParaRPr lang="en-GB" altLang="fr-FR" sz="2800" b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>
                <a:srgbClr val="990033"/>
              </a:buClr>
              <a:buFont typeface="Wingdings" panose="05000000000000000000" pitchFamily="2" charset="2"/>
              <a:buChar char="§"/>
            </a:pPr>
            <a:endParaRPr lang="en-GB" altLang="fr-FR" sz="2800" b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>
                <a:srgbClr val="990033"/>
              </a:buClr>
              <a:buFont typeface="Wingdings" panose="05000000000000000000" pitchFamily="2" charset="2"/>
              <a:buChar char="§"/>
            </a:pPr>
            <a:endParaRPr lang="en-GB" altLang="fr-FR" sz="2800" b="1" dirty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>
                <a:srgbClr val="990033"/>
              </a:buClr>
              <a:buNone/>
            </a:pPr>
            <a:endParaRPr lang="en-GB" altLang="fr-FR" sz="2000" b="1" dirty="0">
              <a:latin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5000"/>
              </a:spcBef>
              <a:spcAft>
                <a:spcPct val="20000"/>
              </a:spcAft>
              <a:buClr>
                <a:srgbClr val="990033"/>
              </a:buClr>
              <a:buFont typeface="Wingdings" panose="05000000000000000000" pitchFamily="2" charset="2"/>
              <a:buNone/>
            </a:pPr>
            <a:endParaRPr lang="en-US" altLang="fr-FR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2782889" y="-1588"/>
            <a:ext cx="288925" cy="6861176"/>
            <a:chOff x="793" y="-1"/>
            <a:chExt cx="182" cy="4322"/>
          </a:xfrm>
        </p:grpSpPr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930" y="0"/>
              <a:ext cx="45" cy="4320"/>
            </a:xfrm>
            <a:prstGeom prst="rect">
              <a:avLst/>
            </a:prstGeom>
            <a:solidFill>
              <a:srgbClr val="990033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884" y="1"/>
              <a:ext cx="45" cy="4320"/>
            </a:xfrm>
            <a:prstGeom prst="rect">
              <a:avLst/>
            </a:prstGeom>
            <a:solidFill>
              <a:srgbClr val="990033">
                <a:alpha val="56862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793" y="-1"/>
              <a:ext cx="91" cy="4321"/>
            </a:xfrm>
            <a:prstGeom prst="rect">
              <a:avLst/>
            </a:prstGeom>
            <a:solidFill>
              <a:srgbClr val="990033">
                <a:alpha val="8117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14" name="Rectangle 4">
            <a:extLst>
              <a:ext uri="{FF2B5EF4-FFF2-40B4-BE49-F238E27FC236}">
                <a16:creationId xmlns:a16="http://schemas.microsoft.com/office/drawing/2014/main" id="{DF9ABE73-A9D9-41D6-A278-C78BC988F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3009" y="270775"/>
            <a:ext cx="6446713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fr-FR" sz="5400" b="1" dirty="0">
                <a:solidFill>
                  <a:srgbClr val="336699"/>
                </a:solidFill>
                <a:latin typeface="Calibri" panose="020F0502020204030204" pitchFamily="34" charset="0"/>
              </a:rPr>
              <a:t>Guiding Principles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B13834-3B2A-436E-A56A-9D80CCB9D7A1}"/>
              </a:ext>
            </a:extLst>
          </p:cNvPr>
          <p:cNvSpPr txBox="1"/>
          <p:nvPr/>
        </p:nvSpPr>
        <p:spPr>
          <a:xfrm>
            <a:off x="3359695" y="1589088"/>
            <a:ext cx="691333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200" dirty="0"/>
              <a:t>All EAPN </a:t>
            </a:r>
            <a:r>
              <a:rPr lang="fr-BE" sz="2200" dirty="0" err="1"/>
              <a:t>Campaigns</a:t>
            </a:r>
            <a:r>
              <a:rPr lang="fr-BE" sz="2200" dirty="0"/>
              <a:t>:</a:t>
            </a:r>
          </a:p>
          <a:p>
            <a:endParaRPr lang="en-BE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x-none" sz="2200" dirty="0"/>
              <a:t>Must have a national and EU level aspect</a:t>
            </a:r>
            <a:endParaRPr lang="en-BE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x-none" sz="2200" dirty="0"/>
              <a:t>Must be flexible in terms of membership engagement</a:t>
            </a:r>
            <a:endParaRPr lang="en-BE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x-none" sz="2200" dirty="0"/>
              <a:t>Must amplify voices and faces of people experiencing poverty, stories from the ground</a:t>
            </a:r>
            <a:endParaRPr lang="en-BE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x-none" sz="2200" dirty="0"/>
              <a:t>Must not have severe budgetary implications</a:t>
            </a:r>
            <a:endParaRPr lang="en-BE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x-none" sz="2200" dirty="0"/>
              <a:t>Must reach out beyond our usual suspects</a:t>
            </a:r>
            <a:endParaRPr lang="en-BE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x-none" sz="2200" dirty="0"/>
              <a:t>Must make use of social media and visual materials</a:t>
            </a:r>
            <a:endParaRPr lang="en-BE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x-none" sz="2200" dirty="0"/>
              <a:t>Must have a self-disseminating, multiplying potential (i.e members can contextualise i</a:t>
            </a:r>
            <a:r>
              <a:rPr lang="en-GB" sz="2200" dirty="0"/>
              <a:t>t </a:t>
            </a:r>
            <a:r>
              <a:rPr lang="x-none" sz="2200" dirty="0"/>
              <a:t>and make it bigger)</a:t>
            </a:r>
            <a:endParaRPr lang="en-BE" sz="2200" dirty="0"/>
          </a:p>
          <a:p>
            <a:endParaRPr lang="en-GB" dirty="0"/>
          </a:p>
        </p:txBody>
      </p:sp>
      <p:pic>
        <p:nvPicPr>
          <p:cNvPr id="15" name="Picture 6" descr="Logo EAPN">
            <a:extLst>
              <a:ext uri="{FF2B5EF4-FFF2-40B4-BE49-F238E27FC236}">
                <a16:creationId xmlns:a16="http://schemas.microsoft.com/office/drawing/2014/main" id="{29E6D8A2-7098-4136-8668-0C1523A38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7" r="19168" b="13486"/>
          <a:stretch>
            <a:fillRect/>
          </a:stretch>
        </p:blipFill>
        <p:spPr bwMode="auto">
          <a:xfrm>
            <a:off x="389740" y="496887"/>
            <a:ext cx="93503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4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-background"/>
          <p:cNvPicPr>
            <a:picLocks noChangeAspect="1" noChangeArrowheads="1"/>
          </p:cNvPicPr>
          <p:nvPr/>
        </p:nvPicPr>
        <p:blipFill>
          <a:blip r:embed="rId3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4" y="4227514"/>
            <a:ext cx="2611437" cy="263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3178123" y="2060848"/>
            <a:ext cx="7489877" cy="479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444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indent="-65088" defTabSz="4445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>
                <a:srgbClr val="990033"/>
              </a:buClr>
              <a:buFont typeface="Wingdings" panose="05000000000000000000" pitchFamily="2" charset="2"/>
              <a:buChar char="§"/>
            </a:pPr>
            <a:endParaRPr lang="en-GB" altLang="fr-FR" sz="2800" b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>
                <a:srgbClr val="990033"/>
              </a:buClr>
              <a:buFont typeface="Wingdings" panose="05000000000000000000" pitchFamily="2" charset="2"/>
              <a:buChar char="§"/>
            </a:pPr>
            <a:endParaRPr lang="en-GB" altLang="fr-FR" sz="2800" b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>
                <a:srgbClr val="990033"/>
              </a:buClr>
              <a:buFont typeface="Wingdings" panose="05000000000000000000" pitchFamily="2" charset="2"/>
              <a:buChar char="§"/>
            </a:pPr>
            <a:endParaRPr lang="en-GB" altLang="fr-FR" sz="2800" b="1" dirty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>
                <a:srgbClr val="990033"/>
              </a:buClr>
              <a:buNone/>
            </a:pPr>
            <a:endParaRPr lang="en-GB" altLang="fr-FR" sz="2000" b="1" dirty="0">
              <a:latin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5000"/>
              </a:spcBef>
              <a:spcAft>
                <a:spcPct val="20000"/>
              </a:spcAft>
              <a:buClr>
                <a:srgbClr val="990033"/>
              </a:buClr>
              <a:buFont typeface="Wingdings" panose="05000000000000000000" pitchFamily="2" charset="2"/>
              <a:buNone/>
            </a:pPr>
            <a:endParaRPr lang="en-US" altLang="fr-FR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2782889" y="-1588"/>
            <a:ext cx="288925" cy="6861176"/>
            <a:chOff x="793" y="-1"/>
            <a:chExt cx="182" cy="4322"/>
          </a:xfrm>
        </p:grpSpPr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930" y="0"/>
              <a:ext cx="45" cy="4320"/>
            </a:xfrm>
            <a:prstGeom prst="rect">
              <a:avLst/>
            </a:prstGeom>
            <a:solidFill>
              <a:srgbClr val="990033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884" y="1"/>
              <a:ext cx="45" cy="4320"/>
            </a:xfrm>
            <a:prstGeom prst="rect">
              <a:avLst/>
            </a:prstGeom>
            <a:solidFill>
              <a:srgbClr val="990033">
                <a:alpha val="56862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793" y="-1"/>
              <a:ext cx="91" cy="4321"/>
            </a:xfrm>
            <a:prstGeom prst="rect">
              <a:avLst/>
            </a:prstGeom>
            <a:solidFill>
              <a:srgbClr val="990033">
                <a:alpha val="8117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14" name="Rectangle 4">
            <a:extLst>
              <a:ext uri="{FF2B5EF4-FFF2-40B4-BE49-F238E27FC236}">
                <a16:creationId xmlns:a16="http://schemas.microsoft.com/office/drawing/2014/main" id="{DF9ABE73-A9D9-41D6-A278-C78BC988F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3009" y="270775"/>
            <a:ext cx="6446713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fr-FR" sz="5400" b="1" dirty="0">
                <a:solidFill>
                  <a:srgbClr val="336699"/>
                </a:solidFill>
                <a:latin typeface="Calibri" panose="020F0502020204030204" pitchFamily="34" charset="0"/>
              </a:rPr>
              <a:t>17/10 2018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B13834-3B2A-436E-A56A-9D80CCB9D7A1}"/>
              </a:ext>
            </a:extLst>
          </p:cNvPr>
          <p:cNvSpPr txBox="1"/>
          <p:nvPr/>
        </p:nvSpPr>
        <p:spPr>
          <a:xfrm>
            <a:off x="4014036" y="2461543"/>
            <a:ext cx="691333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200" dirty="0">
                <a:hlinkClick r:id="rId4"/>
              </a:rPr>
              <a:t>https://www.eapn.eu/wp-content/uploads/2018/09/EAPN-1710-1.pdf</a:t>
            </a:r>
            <a:endParaRPr lang="fr-BE" sz="2200" dirty="0"/>
          </a:p>
          <a:p>
            <a:endParaRPr lang="en-GB" dirty="0"/>
          </a:p>
        </p:txBody>
      </p:sp>
      <p:pic>
        <p:nvPicPr>
          <p:cNvPr id="15" name="Picture 6" descr="Logo EAPN">
            <a:extLst>
              <a:ext uri="{FF2B5EF4-FFF2-40B4-BE49-F238E27FC236}">
                <a16:creationId xmlns:a16="http://schemas.microsoft.com/office/drawing/2014/main" id="{29E6D8A2-7098-4136-8668-0C1523A38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7" r="19168" b="13486"/>
          <a:stretch>
            <a:fillRect/>
          </a:stretch>
        </p:blipFill>
        <p:spPr bwMode="auto">
          <a:xfrm>
            <a:off x="389740" y="496887"/>
            <a:ext cx="93503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490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-background"/>
          <p:cNvPicPr>
            <a:picLocks noChangeAspect="1" noChangeArrowheads="1"/>
          </p:cNvPicPr>
          <p:nvPr/>
        </p:nvPicPr>
        <p:blipFill>
          <a:blip r:embed="rId3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4" y="4227514"/>
            <a:ext cx="2611437" cy="263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3178123" y="2060848"/>
            <a:ext cx="7489877" cy="479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444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indent="-65088" defTabSz="4445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4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45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45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4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4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4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4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>
                <a:srgbClr val="990033"/>
              </a:buClr>
              <a:buFont typeface="Wingdings" panose="05000000000000000000" pitchFamily="2" charset="2"/>
              <a:buChar char="§"/>
            </a:pPr>
            <a:endParaRPr lang="en-GB" altLang="fr-FR" sz="2800" b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>
                <a:srgbClr val="990033"/>
              </a:buClr>
              <a:buFont typeface="Wingdings" panose="05000000000000000000" pitchFamily="2" charset="2"/>
              <a:buChar char="§"/>
            </a:pPr>
            <a:endParaRPr lang="en-GB" altLang="fr-FR" sz="2800" b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>
                <a:srgbClr val="990033"/>
              </a:buClr>
              <a:buFont typeface="Wingdings" panose="05000000000000000000" pitchFamily="2" charset="2"/>
              <a:buChar char="§"/>
            </a:pPr>
            <a:endParaRPr lang="en-GB" altLang="fr-FR" sz="2800" b="1" dirty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Clr>
                <a:srgbClr val="990033"/>
              </a:buClr>
              <a:buNone/>
            </a:pPr>
            <a:endParaRPr lang="en-GB" altLang="fr-FR" sz="2000" b="1" dirty="0">
              <a:latin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5000"/>
              </a:spcBef>
              <a:spcAft>
                <a:spcPct val="20000"/>
              </a:spcAft>
              <a:buClr>
                <a:srgbClr val="990033"/>
              </a:buClr>
              <a:buFont typeface="Wingdings" panose="05000000000000000000" pitchFamily="2" charset="2"/>
              <a:buNone/>
            </a:pPr>
            <a:endParaRPr lang="en-US" altLang="fr-FR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2782889" y="-1588"/>
            <a:ext cx="288925" cy="6861176"/>
            <a:chOff x="793" y="-1"/>
            <a:chExt cx="182" cy="4322"/>
          </a:xfrm>
        </p:grpSpPr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930" y="0"/>
              <a:ext cx="45" cy="4320"/>
            </a:xfrm>
            <a:prstGeom prst="rect">
              <a:avLst/>
            </a:prstGeom>
            <a:solidFill>
              <a:srgbClr val="990033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884" y="1"/>
              <a:ext cx="45" cy="4320"/>
            </a:xfrm>
            <a:prstGeom prst="rect">
              <a:avLst/>
            </a:prstGeom>
            <a:solidFill>
              <a:srgbClr val="990033">
                <a:alpha val="56862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793" y="-1"/>
              <a:ext cx="91" cy="4321"/>
            </a:xfrm>
            <a:prstGeom prst="rect">
              <a:avLst/>
            </a:prstGeom>
            <a:solidFill>
              <a:srgbClr val="990033">
                <a:alpha val="8117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14" name="Rectangle 4">
            <a:extLst>
              <a:ext uri="{FF2B5EF4-FFF2-40B4-BE49-F238E27FC236}">
                <a16:creationId xmlns:a16="http://schemas.microsoft.com/office/drawing/2014/main" id="{DF9ABE73-A9D9-41D6-A278-C78BC988F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3009" y="270775"/>
            <a:ext cx="6446713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fr-FR" sz="5400" b="1" dirty="0">
                <a:solidFill>
                  <a:srgbClr val="336699"/>
                </a:solidFill>
                <a:latin typeface="Calibri" panose="020F0502020204030204" pitchFamily="34" charset="0"/>
              </a:rPr>
              <a:t>17/10 2018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B13834-3B2A-436E-A56A-9D80CCB9D7A1}"/>
              </a:ext>
            </a:extLst>
          </p:cNvPr>
          <p:cNvSpPr txBox="1"/>
          <p:nvPr/>
        </p:nvSpPr>
        <p:spPr>
          <a:xfrm>
            <a:off x="5663518" y="2320210"/>
            <a:ext cx="691333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0" dirty="0"/>
              <a:t>Q&amp;A</a:t>
            </a:r>
            <a:endParaRPr lang="en-BE" sz="12000" dirty="0"/>
          </a:p>
          <a:p>
            <a:endParaRPr lang="en-GB" dirty="0"/>
          </a:p>
        </p:txBody>
      </p:sp>
      <p:pic>
        <p:nvPicPr>
          <p:cNvPr id="15" name="Picture 6" descr="Logo EAPN">
            <a:extLst>
              <a:ext uri="{FF2B5EF4-FFF2-40B4-BE49-F238E27FC236}">
                <a16:creationId xmlns:a16="http://schemas.microsoft.com/office/drawing/2014/main" id="{29E6D8A2-7098-4136-8668-0C1523A38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7" r="19168" b="13486"/>
          <a:stretch>
            <a:fillRect/>
          </a:stretch>
        </p:blipFill>
        <p:spPr bwMode="auto">
          <a:xfrm>
            <a:off x="389740" y="496887"/>
            <a:ext cx="93503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673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129</Words>
  <Application>Microsoft Office PowerPoint</Application>
  <PresentationFormat>Widescreen</PresentationFormat>
  <Paragraphs>33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Wingdings</vt:lpstr>
      <vt:lpstr>Office Theme</vt:lpstr>
      <vt:lpstr>EAPN: Fighting for a Social Europe Free of Poverty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EAPN: Fighting for a Social Europe Free of Poverty</dc:title>
  <dc:creator>Office Bruxelles</dc:creator>
  <cp:lastModifiedBy>Office Bruxelles</cp:lastModifiedBy>
  <cp:revision>3</cp:revision>
  <dcterms:created xsi:type="dcterms:W3CDTF">2018-09-26T15:47:34Z</dcterms:created>
  <dcterms:modified xsi:type="dcterms:W3CDTF">2018-09-27T05:07:17Z</dcterms:modified>
</cp:coreProperties>
</file>