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43"/>
  </p:notesMasterIdLst>
  <p:sldIdLst>
    <p:sldId id="256" r:id="rId2"/>
    <p:sldId id="259" r:id="rId3"/>
    <p:sldId id="261" r:id="rId4"/>
    <p:sldId id="263" r:id="rId5"/>
    <p:sldId id="265" r:id="rId6"/>
    <p:sldId id="331" r:id="rId7"/>
    <p:sldId id="264" r:id="rId8"/>
    <p:sldId id="270" r:id="rId9"/>
    <p:sldId id="328" r:id="rId10"/>
    <p:sldId id="334" r:id="rId11"/>
    <p:sldId id="332" r:id="rId12"/>
    <p:sldId id="274" r:id="rId13"/>
    <p:sldId id="269" r:id="rId14"/>
    <p:sldId id="329" r:id="rId15"/>
    <p:sldId id="311" r:id="rId16"/>
    <p:sldId id="335" r:id="rId17"/>
    <p:sldId id="309" r:id="rId18"/>
    <p:sldId id="326" r:id="rId19"/>
    <p:sldId id="272" r:id="rId20"/>
    <p:sldId id="273" r:id="rId21"/>
    <p:sldId id="310" r:id="rId22"/>
    <p:sldId id="327" r:id="rId23"/>
    <p:sldId id="337" r:id="rId24"/>
    <p:sldId id="338" r:id="rId25"/>
    <p:sldId id="339" r:id="rId26"/>
    <p:sldId id="325" r:id="rId27"/>
    <p:sldId id="282" r:id="rId28"/>
    <p:sldId id="312" r:id="rId29"/>
    <p:sldId id="330" r:id="rId30"/>
    <p:sldId id="315" r:id="rId31"/>
    <p:sldId id="344" r:id="rId32"/>
    <p:sldId id="343" r:id="rId33"/>
    <p:sldId id="324" r:id="rId34"/>
    <p:sldId id="285" r:id="rId35"/>
    <p:sldId id="316" r:id="rId36"/>
    <p:sldId id="317" r:id="rId37"/>
    <p:sldId id="341" r:id="rId38"/>
    <p:sldId id="340" r:id="rId39"/>
    <p:sldId id="318" r:id="rId40"/>
    <p:sldId id="342" r:id="rId41"/>
    <p:sldId id="323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43C"/>
    <a:srgbClr val="336699"/>
    <a:srgbClr val="71092C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AB03DB-5DB0-438C-B387-4AA4B9522AA2}">
  <a:tblStyle styleId="{23AB03DB-5DB0-438C-B387-4AA4B9522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ea7d45174_0_3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ea7d45174_0_3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02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ea7d45174_0_3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ea7d45174_0_3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5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6eb8266da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6eb8266da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ea7d45174_0_3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ea7d45174_0_3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ea7d45174_0_3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ea7d45174_0_3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35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194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393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6ea7d45174_0_31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6ea7d45174_0_31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616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6eb8266da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6eb8266da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18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6ea7d45174_0_3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6ea7d45174_0_3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e5358f06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e5358f06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004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79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739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5222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510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6eb8266da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6eb8266da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479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eaa7f108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eaa7f108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957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56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e5358f06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e5358f068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959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885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837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6eb8266da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6eb8266da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25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6eaa7f108e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6eaa7f108e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9076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325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96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750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51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ea7d451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ea7d451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6ea7d45174_0_3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6ea7d45174_0_3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669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6eb8266da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6eb8266da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86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ea7d45174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6ea7d45174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e5358f06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e5358f068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17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ea7d45174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ea7d45174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ea7d45174_0_3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ea7d45174_0_3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ea7d45174_0_3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ea7d45174_0_3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13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014500" y="1334400"/>
            <a:ext cx="42660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14500" y="3291325"/>
            <a:ext cx="315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5014500" y="2044800"/>
            <a:ext cx="42660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1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0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7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181057" y="2379450"/>
            <a:ext cx="414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4858757" y="3291025"/>
            <a:ext cx="346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2" hasCustomPrompt="1"/>
          </p:nvPr>
        </p:nvSpPr>
        <p:spPr>
          <a:xfrm>
            <a:off x="4858757" y="963550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1821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2"/>
          </p:nvPr>
        </p:nvSpPr>
        <p:spPr>
          <a:xfrm>
            <a:off x="877268" y="3090225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877268" y="3635225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 idx="3"/>
          </p:nvPr>
        </p:nvSpPr>
        <p:spPr>
          <a:xfrm>
            <a:off x="3465150" y="3090225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4"/>
          </p:nvPr>
        </p:nvSpPr>
        <p:spPr>
          <a:xfrm>
            <a:off x="3465150" y="3635225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idx="5"/>
          </p:nvPr>
        </p:nvSpPr>
        <p:spPr>
          <a:xfrm>
            <a:off x="6053032" y="3090225"/>
            <a:ext cx="22137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6"/>
          </p:nvPr>
        </p:nvSpPr>
        <p:spPr>
          <a:xfrm>
            <a:off x="6053032" y="3635225"/>
            <a:ext cx="22137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38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1004975" y="1770275"/>
            <a:ext cx="2391000" cy="5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eucha"/>
              <a:buNone/>
              <a:defRPr sz="24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1004975" y="2543075"/>
            <a:ext cx="2391000" cy="14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5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2"/>
          </p:nvPr>
        </p:nvSpPr>
        <p:spPr>
          <a:xfrm>
            <a:off x="824050" y="188586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824050" y="227842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3" hasCustomPrompt="1"/>
          </p:nvPr>
        </p:nvSpPr>
        <p:spPr>
          <a:xfrm>
            <a:off x="824050" y="130362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4"/>
          </p:nvPr>
        </p:nvSpPr>
        <p:spPr>
          <a:xfrm>
            <a:off x="3429900" y="188586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5"/>
          </p:nvPr>
        </p:nvSpPr>
        <p:spPr>
          <a:xfrm>
            <a:off x="3429900" y="227842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6" hasCustomPrompt="1"/>
          </p:nvPr>
        </p:nvSpPr>
        <p:spPr>
          <a:xfrm>
            <a:off x="3429900" y="130362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7"/>
          </p:nvPr>
        </p:nvSpPr>
        <p:spPr>
          <a:xfrm>
            <a:off x="6035750" y="188586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8"/>
          </p:nvPr>
        </p:nvSpPr>
        <p:spPr>
          <a:xfrm>
            <a:off x="6035750" y="227842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9" hasCustomPrompt="1"/>
          </p:nvPr>
        </p:nvSpPr>
        <p:spPr>
          <a:xfrm>
            <a:off x="6035750" y="130362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13"/>
          </p:nvPr>
        </p:nvSpPr>
        <p:spPr>
          <a:xfrm>
            <a:off x="824050" y="365165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4"/>
          </p:nvPr>
        </p:nvSpPr>
        <p:spPr>
          <a:xfrm>
            <a:off x="824050" y="404421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5" hasCustomPrompt="1"/>
          </p:nvPr>
        </p:nvSpPr>
        <p:spPr>
          <a:xfrm>
            <a:off x="824050" y="306941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6"/>
          </p:nvPr>
        </p:nvSpPr>
        <p:spPr>
          <a:xfrm>
            <a:off x="3429900" y="365165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7"/>
          </p:nvPr>
        </p:nvSpPr>
        <p:spPr>
          <a:xfrm>
            <a:off x="3429900" y="404421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8" hasCustomPrompt="1"/>
          </p:nvPr>
        </p:nvSpPr>
        <p:spPr>
          <a:xfrm>
            <a:off x="3429900" y="306941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9"/>
          </p:nvPr>
        </p:nvSpPr>
        <p:spPr>
          <a:xfrm>
            <a:off x="6035750" y="3651654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0"/>
          </p:nvPr>
        </p:nvSpPr>
        <p:spPr>
          <a:xfrm>
            <a:off x="6035750" y="4044215"/>
            <a:ext cx="22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1" hasCustomPrompt="1"/>
          </p:nvPr>
        </p:nvSpPr>
        <p:spPr>
          <a:xfrm>
            <a:off x="6035750" y="3069415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529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92225" y="2379450"/>
            <a:ext cx="414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92225" y="3291025"/>
            <a:ext cx="346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92225" y="963550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920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3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4563100" y="1531925"/>
            <a:ext cx="3617400" cy="5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eucha"/>
              <a:buNone/>
              <a:defRPr sz="21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63100" y="2152325"/>
            <a:ext cx="36174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4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989525" y="3425000"/>
            <a:ext cx="24792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989525" y="916325"/>
            <a:ext cx="3721500" cy="1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181057" y="2379450"/>
            <a:ext cx="414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4858757" y="3291025"/>
            <a:ext cx="346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2" hasCustomPrompt="1"/>
          </p:nvPr>
        </p:nvSpPr>
        <p:spPr>
          <a:xfrm>
            <a:off x="4858757" y="963550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476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2" hasCustomPrompt="1"/>
          </p:nvPr>
        </p:nvSpPr>
        <p:spPr>
          <a:xfrm>
            <a:off x="906433" y="1352100"/>
            <a:ext cx="1418400" cy="8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3" hasCustomPrompt="1"/>
          </p:nvPr>
        </p:nvSpPr>
        <p:spPr>
          <a:xfrm>
            <a:off x="906433" y="2481500"/>
            <a:ext cx="1418400" cy="8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4" hasCustomPrompt="1"/>
          </p:nvPr>
        </p:nvSpPr>
        <p:spPr>
          <a:xfrm>
            <a:off x="906433" y="3610900"/>
            <a:ext cx="1418400" cy="8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792225" y="2379450"/>
            <a:ext cx="414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792225" y="3291025"/>
            <a:ext cx="346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 hasCustomPrompt="1"/>
          </p:nvPr>
        </p:nvSpPr>
        <p:spPr>
          <a:xfrm>
            <a:off x="792225" y="963550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964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669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6" r:id="rId6"/>
    <p:sldLayoutId id="2147483687" r:id="rId7"/>
    <p:sldLayoutId id="2147483688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achange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ctrTitle"/>
          </p:nvPr>
        </p:nvSpPr>
        <p:spPr>
          <a:xfrm>
            <a:off x="5747656" y="2240563"/>
            <a:ext cx="3319504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COMM’ON </a:t>
            </a:r>
            <a:br>
              <a:rPr lang="en-GB" sz="4400" dirty="0"/>
            </a:br>
            <a:r>
              <a:rPr lang="en-GB" sz="4400" dirty="0"/>
              <a:t>GUIDELINES</a:t>
            </a:r>
            <a:endParaRPr sz="4400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65DCF43-1747-48D3-9E44-823E9FC66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22" y="621928"/>
            <a:ext cx="5240510" cy="393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AC043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F4D1CB7-9E92-4905-BF02-286884F32FCC}"/>
              </a:ext>
            </a:extLst>
          </p:cNvPr>
          <p:cNvSpPr/>
          <p:nvPr/>
        </p:nvSpPr>
        <p:spPr>
          <a:xfrm>
            <a:off x="645459" y="3514330"/>
            <a:ext cx="4048789" cy="97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0B0E7-730F-4853-B807-B665BFD56FE2}"/>
              </a:ext>
            </a:extLst>
          </p:cNvPr>
          <p:cNvSpPr/>
          <p:nvPr/>
        </p:nvSpPr>
        <p:spPr>
          <a:xfrm>
            <a:off x="645459" y="960021"/>
            <a:ext cx="4048789" cy="97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8087B-BB64-4919-9244-DAA3A125104C}"/>
              </a:ext>
            </a:extLst>
          </p:cNvPr>
          <p:cNvSpPr txBox="1"/>
          <p:nvPr/>
        </p:nvSpPr>
        <p:spPr>
          <a:xfrm>
            <a:off x="311700" y="749979"/>
            <a:ext cx="4367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Define clearly with the group of PEP: </a:t>
            </a: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what they are asked to participate in and what contribution they are expected to make!</a:t>
            </a:r>
          </a:p>
          <a:p>
            <a:pPr algn="just">
              <a:buClr>
                <a:srgbClr val="C00000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3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algn="just">
              <a:buClr>
                <a:srgbClr val="C00000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algn="just">
              <a:buClr>
                <a:srgbClr val="C00000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Ensure that participatory work is supported throughout the whole process by one or several members of the organisation 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4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56" name="Google Shape;293;p34">
            <a:extLst>
              <a:ext uri="{FF2B5EF4-FFF2-40B4-BE49-F238E27FC236}">
                <a16:creationId xmlns:a16="http://schemas.microsoft.com/office/drawing/2014/main" id="{C187AE25-58D7-47F6-B9F7-3274623853CB}"/>
              </a:ext>
            </a:extLst>
          </p:cNvPr>
          <p:cNvSpPr/>
          <p:nvPr/>
        </p:nvSpPr>
        <p:spPr>
          <a:xfrm>
            <a:off x="3375000" y="325850"/>
            <a:ext cx="2394000" cy="143700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8" name="Google Shape;738;p42"/>
          <p:cNvSpPr txBox="1">
            <a:spLocks noGrp="1"/>
          </p:cNvSpPr>
          <p:nvPr>
            <p:ph type="title"/>
          </p:nvPr>
        </p:nvSpPr>
        <p:spPr>
          <a:xfrm>
            <a:off x="311700" y="3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</a:t>
            </a:r>
            <a:endParaRPr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00EC2E-0F90-4650-8A38-FDDA27D0D3EB}"/>
              </a:ext>
            </a:extLst>
          </p:cNvPr>
          <p:cNvSpPr/>
          <p:nvPr/>
        </p:nvSpPr>
        <p:spPr>
          <a:xfrm>
            <a:off x="4840940" y="1170282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FC1E2F9-6B1E-4C81-8067-78B1D0F14289}"/>
              </a:ext>
            </a:extLst>
          </p:cNvPr>
          <p:cNvSpPr/>
          <p:nvPr/>
        </p:nvSpPr>
        <p:spPr>
          <a:xfrm>
            <a:off x="4840940" y="3714452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EC47D-7C6B-4C17-8D30-D5FF31EBF112}"/>
              </a:ext>
            </a:extLst>
          </p:cNvPr>
          <p:cNvSpPr txBox="1"/>
          <p:nvPr/>
        </p:nvSpPr>
        <p:spPr>
          <a:xfrm>
            <a:off x="6004025" y="684340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During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 the participatory work: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Find out: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F4EB4-69E5-412C-99F9-F4329935CDE6}"/>
              </a:ext>
            </a:extLst>
          </p:cNvPr>
          <p:cNvSpPr txBox="1"/>
          <p:nvPr/>
        </p:nvSpPr>
        <p:spPr>
          <a:xfrm>
            <a:off x="6311387" y="1126092"/>
            <a:ext cx="2586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Their understanding of participation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Their goals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Their means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D9ADA7-29D1-403C-8DB4-F009539A664F}"/>
              </a:ext>
            </a:extLst>
          </p:cNvPr>
          <p:cNvSpPr txBox="1"/>
          <p:nvPr/>
        </p:nvSpPr>
        <p:spPr>
          <a:xfrm>
            <a:off x="6004025" y="2637302"/>
            <a:ext cx="2978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Identify internal barriers: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Ensure that </a:t>
            </a:r>
            <a:r>
              <a:rPr lang="en-US" i="1" dirty="0">
                <a:solidFill>
                  <a:schemeClr val="bg1"/>
                </a:solidFill>
                <a:latin typeface="Proxima Nova Semibold"/>
              </a:rPr>
              <a:t>effective </a:t>
            </a:r>
            <a:r>
              <a:rPr lang="en-US" dirty="0">
                <a:solidFill>
                  <a:schemeClr val="bg1"/>
                </a:solidFill>
                <a:latin typeface="Proxima Nova Semibold"/>
              </a:rPr>
              <a:t>participation is the core of your work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Support and promote the development of decision-making structures: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C7166-7C75-47DE-8280-AA52EE92DAB8}"/>
              </a:ext>
            </a:extLst>
          </p:cNvPr>
          <p:cNvSpPr txBox="1"/>
          <p:nvPr/>
        </p:nvSpPr>
        <p:spPr>
          <a:xfrm>
            <a:off x="6311387" y="4151264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Open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Accessible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Inclusive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8599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BEE493-9A0B-4FD1-A097-7C71BC0A3BC1}"/>
              </a:ext>
            </a:extLst>
          </p:cNvPr>
          <p:cNvSpPr/>
          <p:nvPr/>
        </p:nvSpPr>
        <p:spPr>
          <a:xfrm>
            <a:off x="696098" y="4363171"/>
            <a:ext cx="4048789" cy="31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CD22E-EA90-4486-BB33-DCDDE53574C1}"/>
              </a:ext>
            </a:extLst>
          </p:cNvPr>
          <p:cNvSpPr/>
          <p:nvPr/>
        </p:nvSpPr>
        <p:spPr>
          <a:xfrm>
            <a:off x="696099" y="3054484"/>
            <a:ext cx="4048789" cy="825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B7516F-635D-457D-AF0B-440126E5E003}"/>
              </a:ext>
            </a:extLst>
          </p:cNvPr>
          <p:cNvSpPr/>
          <p:nvPr/>
        </p:nvSpPr>
        <p:spPr>
          <a:xfrm>
            <a:off x="696099" y="1999050"/>
            <a:ext cx="4048789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1E11C-B493-417B-BF3C-81F191AE7A8E}"/>
              </a:ext>
            </a:extLst>
          </p:cNvPr>
          <p:cNvSpPr/>
          <p:nvPr/>
        </p:nvSpPr>
        <p:spPr>
          <a:xfrm>
            <a:off x="696101" y="723082"/>
            <a:ext cx="4048789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Google Shape;293;p34">
            <a:extLst>
              <a:ext uri="{FF2B5EF4-FFF2-40B4-BE49-F238E27FC236}">
                <a16:creationId xmlns:a16="http://schemas.microsoft.com/office/drawing/2014/main" id="{C187AE25-58D7-47F6-B9F7-3274623853CB}"/>
              </a:ext>
            </a:extLst>
          </p:cNvPr>
          <p:cNvSpPr/>
          <p:nvPr/>
        </p:nvSpPr>
        <p:spPr>
          <a:xfrm>
            <a:off x="3375000" y="325850"/>
            <a:ext cx="2394000" cy="143700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8" name="Google Shape;738;p42"/>
          <p:cNvSpPr txBox="1">
            <a:spLocks noGrp="1"/>
          </p:cNvSpPr>
          <p:nvPr>
            <p:ph type="title"/>
          </p:nvPr>
        </p:nvSpPr>
        <p:spPr>
          <a:xfrm>
            <a:off x="311700" y="3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8087B-BB64-4919-9244-DAA3A125104C}"/>
              </a:ext>
            </a:extLst>
          </p:cNvPr>
          <p:cNvSpPr txBox="1"/>
          <p:nvPr/>
        </p:nvSpPr>
        <p:spPr>
          <a:xfrm>
            <a:off x="311701" y="755900"/>
            <a:ext cx="4337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Develop rules together with the group, and make sure everyone understands them and adheres to them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Remember about participation and representation rules 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Evaluate the work done with the whole group and try to learn from both successes and failures 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 startAt="5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Learn from other experiences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6394BD1-A556-40A7-884D-08EAEB7A09E8}"/>
              </a:ext>
            </a:extLst>
          </p:cNvPr>
          <p:cNvSpPr/>
          <p:nvPr/>
        </p:nvSpPr>
        <p:spPr>
          <a:xfrm>
            <a:off x="4840940" y="839965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48FDF7-7539-415A-A967-41D51A3AD85B}"/>
              </a:ext>
            </a:extLst>
          </p:cNvPr>
          <p:cNvSpPr/>
          <p:nvPr/>
        </p:nvSpPr>
        <p:spPr>
          <a:xfrm>
            <a:off x="4840940" y="1999050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878ED-6BFA-4057-A370-C82B91D8012B}"/>
              </a:ext>
            </a:extLst>
          </p:cNvPr>
          <p:cNvSpPr txBox="1"/>
          <p:nvPr/>
        </p:nvSpPr>
        <p:spPr>
          <a:xfrm>
            <a:off x="6165390" y="723082"/>
            <a:ext cx="297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To achieve </a:t>
            </a: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individual &amp; collective empowerment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Spend enough time with the group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2050D-1647-4DAA-B457-F0DCB1334D29}"/>
              </a:ext>
            </a:extLst>
          </p:cNvPr>
          <p:cNvSpPr txBox="1"/>
          <p:nvPr/>
        </p:nvSpPr>
        <p:spPr>
          <a:xfrm>
            <a:off x="6165390" y="1879252"/>
            <a:ext cx="2978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Discuss the idea of representation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Elect legitimate representatives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Collectively establish rules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Develop the negotiations skills of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22288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DED4CA0-8C35-48AA-89AF-348FF4DEB584}"/>
              </a:ext>
            </a:extLst>
          </p:cNvPr>
          <p:cNvSpPr/>
          <p:nvPr/>
        </p:nvSpPr>
        <p:spPr>
          <a:xfrm>
            <a:off x="361150" y="818660"/>
            <a:ext cx="1812372" cy="23471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8014F3-FB60-4182-9DF0-C3EE00E92F8C}"/>
              </a:ext>
            </a:extLst>
          </p:cNvPr>
          <p:cNvSpPr/>
          <p:nvPr/>
        </p:nvSpPr>
        <p:spPr>
          <a:xfrm>
            <a:off x="2466924" y="823334"/>
            <a:ext cx="4456740" cy="4008244"/>
          </a:xfrm>
          <a:custGeom>
            <a:avLst/>
            <a:gdLst>
              <a:gd name="connsiteX0" fmla="*/ 0 w 4456740"/>
              <a:gd name="connsiteY0" fmla="*/ 668054 h 4008244"/>
              <a:gd name="connsiteX1" fmla="*/ 668054 w 4456740"/>
              <a:gd name="connsiteY1" fmla="*/ 0 h 4008244"/>
              <a:gd name="connsiteX2" fmla="*/ 1094540 w 4456740"/>
              <a:gd name="connsiteY2" fmla="*/ 0 h 4008244"/>
              <a:gd name="connsiteX3" fmla="*/ 1521027 w 4456740"/>
              <a:gd name="connsiteY3" fmla="*/ 0 h 4008244"/>
              <a:gd name="connsiteX4" fmla="*/ 2041132 w 4456740"/>
              <a:gd name="connsiteY4" fmla="*/ 0 h 4008244"/>
              <a:gd name="connsiteX5" fmla="*/ 2623650 w 4456740"/>
              <a:gd name="connsiteY5" fmla="*/ 0 h 4008244"/>
              <a:gd name="connsiteX6" fmla="*/ 3143755 w 4456740"/>
              <a:gd name="connsiteY6" fmla="*/ 0 h 4008244"/>
              <a:gd name="connsiteX7" fmla="*/ 3788686 w 4456740"/>
              <a:gd name="connsiteY7" fmla="*/ 0 h 4008244"/>
              <a:gd name="connsiteX8" fmla="*/ 4456740 w 4456740"/>
              <a:gd name="connsiteY8" fmla="*/ 668054 h 4008244"/>
              <a:gd name="connsiteX9" fmla="*/ 4456740 w 4456740"/>
              <a:gd name="connsiteY9" fmla="*/ 1175760 h 4008244"/>
              <a:gd name="connsiteX10" fmla="*/ 4456740 w 4456740"/>
              <a:gd name="connsiteY10" fmla="*/ 1630023 h 4008244"/>
              <a:gd name="connsiteX11" fmla="*/ 4456740 w 4456740"/>
              <a:gd name="connsiteY11" fmla="*/ 2137729 h 4008244"/>
              <a:gd name="connsiteX12" fmla="*/ 4456740 w 4456740"/>
              <a:gd name="connsiteY12" fmla="*/ 2672156 h 4008244"/>
              <a:gd name="connsiteX13" fmla="*/ 4456740 w 4456740"/>
              <a:gd name="connsiteY13" fmla="*/ 3340190 h 4008244"/>
              <a:gd name="connsiteX14" fmla="*/ 3788686 w 4456740"/>
              <a:gd name="connsiteY14" fmla="*/ 4008244 h 4008244"/>
              <a:gd name="connsiteX15" fmla="*/ 3237374 w 4456740"/>
              <a:gd name="connsiteY15" fmla="*/ 4008244 h 4008244"/>
              <a:gd name="connsiteX16" fmla="*/ 2717269 w 4456740"/>
              <a:gd name="connsiteY16" fmla="*/ 4008244 h 4008244"/>
              <a:gd name="connsiteX17" fmla="*/ 2134751 w 4456740"/>
              <a:gd name="connsiteY17" fmla="*/ 4008244 h 4008244"/>
              <a:gd name="connsiteX18" fmla="*/ 1708265 w 4456740"/>
              <a:gd name="connsiteY18" fmla="*/ 4008244 h 4008244"/>
              <a:gd name="connsiteX19" fmla="*/ 1250572 w 4456740"/>
              <a:gd name="connsiteY19" fmla="*/ 4008244 h 4008244"/>
              <a:gd name="connsiteX20" fmla="*/ 668054 w 4456740"/>
              <a:gd name="connsiteY20" fmla="*/ 4008244 h 4008244"/>
              <a:gd name="connsiteX21" fmla="*/ 0 w 4456740"/>
              <a:gd name="connsiteY21" fmla="*/ 3340190 h 4008244"/>
              <a:gd name="connsiteX22" fmla="*/ 0 w 4456740"/>
              <a:gd name="connsiteY22" fmla="*/ 2805763 h 4008244"/>
              <a:gd name="connsiteX23" fmla="*/ 0 w 4456740"/>
              <a:gd name="connsiteY23" fmla="*/ 2244614 h 4008244"/>
              <a:gd name="connsiteX24" fmla="*/ 0 w 4456740"/>
              <a:gd name="connsiteY24" fmla="*/ 1736908 h 4008244"/>
              <a:gd name="connsiteX25" fmla="*/ 0 w 4456740"/>
              <a:gd name="connsiteY25" fmla="*/ 1202481 h 4008244"/>
              <a:gd name="connsiteX26" fmla="*/ 0 w 4456740"/>
              <a:gd name="connsiteY26" fmla="*/ 668054 h 40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56740" h="4008244" fill="none" extrusionOk="0">
                <a:moveTo>
                  <a:pt x="0" y="668054"/>
                </a:moveTo>
                <a:cubicBezTo>
                  <a:pt x="75411" y="263364"/>
                  <a:pt x="315809" y="-32730"/>
                  <a:pt x="668054" y="0"/>
                </a:cubicBezTo>
                <a:cubicBezTo>
                  <a:pt x="798539" y="-1177"/>
                  <a:pt x="914182" y="35666"/>
                  <a:pt x="1094540" y="0"/>
                </a:cubicBezTo>
                <a:cubicBezTo>
                  <a:pt x="1274898" y="-35666"/>
                  <a:pt x="1316080" y="44367"/>
                  <a:pt x="1521027" y="0"/>
                </a:cubicBezTo>
                <a:cubicBezTo>
                  <a:pt x="1725974" y="-44367"/>
                  <a:pt x="1887266" y="2913"/>
                  <a:pt x="2041132" y="0"/>
                </a:cubicBezTo>
                <a:cubicBezTo>
                  <a:pt x="2194998" y="-2913"/>
                  <a:pt x="2443028" y="19811"/>
                  <a:pt x="2623650" y="0"/>
                </a:cubicBezTo>
                <a:cubicBezTo>
                  <a:pt x="2804272" y="-19811"/>
                  <a:pt x="3023014" y="53908"/>
                  <a:pt x="3143755" y="0"/>
                </a:cubicBezTo>
                <a:cubicBezTo>
                  <a:pt x="3264496" y="-53908"/>
                  <a:pt x="3539176" y="22024"/>
                  <a:pt x="3788686" y="0"/>
                </a:cubicBezTo>
                <a:cubicBezTo>
                  <a:pt x="4181961" y="55873"/>
                  <a:pt x="4446032" y="391822"/>
                  <a:pt x="4456740" y="668054"/>
                </a:cubicBezTo>
                <a:cubicBezTo>
                  <a:pt x="4496186" y="795637"/>
                  <a:pt x="4401602" y="1006592"/>
                  <a:pt x="4456740" y="1175760"/>
                </a:cubicBezTo>
                <a:cubicBezTo>
                  <a:pt x="4511878" y="1344928"/>
                  <a:pt x="4442635" y="1481755"/>
                  <a:pt x="4456740" y="1630023"/>
                </a:cubicBezTo>
                <a:cubicBezTo>
                  <a:pt x="4470845" y="1778291"/>
                  <a:pt x="4432128" y="1915927"/>
                  <a:pt x="4456740" y="2137729"/>
                </a:cubicBezTo>
                <a:cubicBezTo>
                  <a:pt x="4481352" y="2359531"/>
                  <a:pt x="4404109" y="2468486"/>
                  <a:pt x="4456740" y="2672156"/>
                </a:cubicBezTo>
                <a:cubicBezTo>
                  <a:pt x="4509371" y="2875826"/>
                  <a:pt x="4432866" y="3089518"/>
                  <a:pt x="4456740" y="3340190"/>
                </a:cubicBezTo>
                <a:cubicBezTo>
                  <a:pt x="4448686" y="3703366"/>
                  <a:pt x="4066956" y="4023232"/>
                  <a:pt x="3788686" y="4008244"/>
                </a:cubicBezTo>
                <a:cubicBezTo>
                  <a:pt x="3659192" y="4055943"/>
                  <a:pt x="3435583" y="3957544"/>
                  <a:pt x="3237374" y="4008244"/>
                </a:cubicBezTo>
                <a:cubicBezTo>
                  <a:pt x="3039165" y="4058944"/>
                  <a:pt x="2841400" y="3991002"/>
                  <a:pt x="2717269" y="4008244"/>
                </a:cubicBezTo>
                <a:cubicBezTo>
                  <a:pt x="2593138" y="4025486"/>
                  <a:pt x="2316983" y="3975587"/>
                  <a:pt x="2134751" y="4008244"/>
                </a:cubicBezTo>
                <a:cubicBezTo>
                  <a:pt x="1952519" y="4040901"/>
                  <a:pt x="1899611" y="3988035"/>
                  <a:pt x="1708265" y="4008244"/>
                </a:cubicBezTo>
                <a:cubicBezTo>
                  <a:pt x="1516919" y="4028453"/>
                  <a:pt x="1415070" y="3956306"/>
                  <a:pt x="1250572" y="4008244"/>
                </a:cubicBezTo>
                <a:cubicBezTo>
                  <a:pt x="1086074" y="4060182"/>
                  <a:pt x="879648" y="3966900"/>
                  <a:pt x="668054" y="4008244"/>
                </a:cubicBezTo>
                <a:cubicBezTo>
                  <a:pt x="285072" y="4034980"/>
                  <a:pt x="52284" y="3695380"/>
                  <a:pt x="0" y="3340190"/>
                </a:cubicBezTo>
                <a:cubicBezTo>
                  <a:pt x="-8564" y="3160740"/>
                  <a:pt x="20561" y="2947873"/>
                  <a:pt x="0" y="2805763"/>
                </a:cubicBezTo>
                <a:cubicBezTo>
                  <a:pt x="-20561" y="2663653"/>
                  <a:pt x="58991" y="2426959"/>
                  <a:pt x="0" y="2244614"/>
                </a:cubicBezTo>
                <a:cubicBezTo>
                  <a:pt x="-58991" y="2062269"/>
                  <a:pt x="50815" y="1909251"/>
                  <a:pt x="0" y="1736908"/>
                </a:cubicBezTo>
                <a:cubicBezTo>
                  <a:pt x="-50815" y="1564565"/>
                  <a:pt x="19016" y="1353710"/>
                  <a:pt x="0" y="1202481"/>
                </a:cubicBezTo>
                <a:cubicBezTo>
                  <a:pt x="-19016" y="1051252"/>
                  <a:pt x="48339" y="820931"/>
                  <a:pt x="0" y="668054"/>
                </a:cubicBezTo>
                <a:close/>
              </a:path>
              <a:path w="4456740" h="4008244" stroke="0" extrusionOk="0">
                <a:moveTo>
                  <a:pt x="0" y="668054"/>
                </a:moveTo>
                <a:cubicBezTo>
                  <a:pt x="14275" y="302989"/>
                  <a:pt x="316478" y="36212"/>
                  <a:pt x="668054" y="0"/>
                </a:cubicBezTo>
                <a:cubicBezTo>
                  <a:pt x="917389" y="-65178"/>
                  <a:pt x="969942" y="8619"/>
                  <a:pt x="1250572" y="0"/>
                </a:cubicBezTo>
                <a:cubicBezTo>
                  <a:pt x="1531202" y="-8619"/>
                  <a:pt x="1486484" y="2772"/>
                  <a:pt x="1677058" y="0"/>
                </a:cubicBezTo>
                <a:cubicBezTo>
                  <a:pt x="1867632" y="-2772"/>
                  <a:pt x="1958728" y="38766"/>
                  <a:pt x="2228370" y="0"/>
                </a:cubicBezTo>
                <a:cubicBezTo>
                  <a:pt x="2498012" y="-38766"/>
                  <a:pt x="2521988" y="48946"/>
                  <a:pt x="2686063" y="0"/>
                </a:cubicBezTo>
                <a:cubicBezTo>
                  <a:pt x="2850138" y="-48946"/>
                  <a:pt x="3120270" y="63141"/>
                  <a:pt x="3268581" y="0"/>
                </a:cubicBezTo>
                <a:cubicBezTo>
                  <a:pt x="3416892" y="-63141"/>
                  <a:pt x="3566723" y="42800"/>
                  <a:pt x="3788686" y="0"/>
                </a:cubicBezTo>
                <a:cubicBezTo>
                  <a:pt x="4059230" y="-19877"/>
                  <a:pt x="4434562" y="289051"/>
                  <a:pt x="4456740" y="668054"/>
                </a:cubicBezTo>
                <a:cubicBezTo>
                  <a:pt x="4478163" y="826028"/>
                  <a:pt x="4444893" y="1006091"/>
                  <a:pt x="4456740" y="1175760"/>
                </a:cubicBezTo>
                <a:cubicBezTo>
                  <a:pt x="4468587" y="1345429"/>
                  <a:pt x="4411573" y="1439395"/>
                  <a:pt x="4456740" y="1656744"/>
                </a:cubicBezTo>
                <a:cubicBezTo>
                  <a:pt x="4501907" y="1874093"/>
                  <a:pt x="4407190" y="1951486"/>
                  <a:pt x="4456740" y="2164450"/>
                </a:cubicBezTo>
                <a:cubicBezTo>
                  <a:pt x="4506290" y="2377414"/>
                  <a:pt x="4401777" y="2608689"/>
                  <a:pt x="4456740" y="2752320"/>
                </a:cubicBezTo>
                <a:cubicBezTo>
                  <a:pt x="4511703" y="2895951"/>
                  <a:pt x="4415035" y="3053736"/>
                  <a:pt x="4456740" y="3340190"/>
                </a:cubicBezTo>
                <a:cubicBezTo>
                  <a:pt x="4553901" y="3730446"/>
                  <a:pt x="4074763" y="4055579"/>
                  <a:pt x="3788686" y="4008244"/>
                </a:cubicBezTo>
                <a:cubicBezTo>
                  <a:pt x="3602879" y="4032366"/>
                  <a:pt x="3470002" y="3953465"/>
                  <a:pt x="3299787" y="4008244"/>
                </a:cubicBezTo>
                <a:cubicBezTo>
                  <a:pt x="3129572" y="4063023"/>
                  <a:pt x="2945002" y="3999600"/>
                  <a:pt x="2748475" y="4008244"/>
                </a:cubicBezTo>
                <a:cubicBezTo>
                  <a:pt x="2551948" y="4016888"/>
                  <a:pt x="2395347" y="3979460"/>
                  <a:pt x="2228370" y="4008244"/>
                </a:cubicBezTo>
                <a:cubicBezTo>
                  <a:pt x="2061394" y="4037028"/>
                  <a:pt x="1856471" y="3996302"/>
                  <a:pt x="1739471" y="4008244"/>
                </a:cubicBezTo>
                <a:cubicBezTo>
                  <a:pt x="1622471" y="4020186"/>
                  <a:pt x="1461164" y="3997159"/>
                  <a:pt x="1312985" y="4008244"/>
                </a:cubicBezTo>
                <a:cubicBezTo>
                  <a:pt x="1164806" y="4019329"/>
                  <a:pt x="872670" y="3995192"/>
                  <a:pt x="668054" y="4008244"/>
                </a:cubicBezTo>
                <a:cubicBezTo>
                  <a:pt x="286233" y="4005339"/>
                  <a:pt x="70657" y="3671787"/>
                  <a:pt x="0" y="3340190"/>
                </a:cubicBezTo>
                <a:cubicBezTo>
                  <a:pt x="-33432" y="3209666"/>
                  <a:pt x="26775" y="2907332"/>
                  <a:pt x="0" y="2752320"/>
                </a:cubicBezTo>
                <a:cubicBezTo>
                  <a:pt x="-26775" y="2597308"/>
                  <a:pt x="48277" y="2421687"/>
                  <a:pt x="0" y="2164450"/>
                </a:cubicBezTo>
                <a:cubicBezTo>
                  <a:pt x="-48277" y="1907213"/>
                  <a:pt x="22693" y="1848678"/>
                  <a:pt x="0" y="1576580"/>
                </a:cubicBezTo>
                <a:cubicBezTo>
                  <a:pt x="-22693" y="1304482"/>
                  <a:pt x="87289" y="989857"/>
                  <a:pt x="0" y="668054"/>
                </a:cubicBezTo>
                <a:close/>
              </a:path>
            </a:pathLst>
          </a:custGeom>
          <a:solidFill>
            <a:srgbClr val="AC043C"/>
          </a:solidFill>
          <a:ln>
            <a:solidFill>
              <a:srgbClr val="AC043C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oogle Shape;7558;p77">
            <a:extLst>
              <a:ext uri="{FF2B5EF4-FFF2-40B4-BE49-F238E27FC236}">
                <a16:creationId xmlns:a16="http://schemas.microsoft.com/office/drawing/2014/main" id="{7E7C9581-ED58-4520-9FDE-B3B09F584BE7}"/>
              </a:ext>
            </a:extLst>
          </p:cNvPr>
          <p:cNvGrpSpPr/>
          <p:nvPr/>
        </p:nvGrpSpPr>
        <p:grpSpPr>
          <a:xfrm rot="1119124">
            <a:off x="6398906" y="289522"/>
            <a:ext cx="1471201" cy="1746885"/>
            <a:chOff x="4093603" y="4146138"/>
            <a:chExt cx="395638" cy="420544"/>
          </a:xfrm>
          <a:solidFill>
            <a:schemeClr val="accent1"/>
          </a:solidFill>
        </p:grpSpPr>
        <p:sp>
          <p:nvSpPr>
            <p:cNvPr id="19" name="Google Shape;7559;p77">
              <a:extLst>
                <a:ext uri="{FF2B5EF4-FFF2-40B4-BE49-F238E27FC236}">
                  <a16:creationId xmlns:a16="http://schemas.microsoft.com/office/drawing/2014/main" id="{A4BA15DB-AFE1-4F59-9DB4-359EC28BEFB8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560;p77">
              <a:extLst>
                <a:ext uri="{FF2B5EF4-FFF2-40B4-BE49-F238E27FC236}">
                  <a16:creationId xmlns:a16="http://schemas.microsoft.com/office/drawing/2014/main" id="{64C6EF94-303E-4C4D-B573-F5B77F530FC0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561;p77">
              <a:extLst>
                <a:ext uri="{FF2B5EF4-FFF2-40B4-BE49-F238E27FC236}">
                  <a16:creationId xmlns:a16="http://schemas.microsoft.com/office/drawing/2014/main" id="{1BD5FD0D-C06B-431E-AD12-A397E4A06CCD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562;p77">
              <a:extLst>
                <a:ext uri="{FF2B5EF4-FFF2-40B4-BE49-F238E27FC236}">
                  <a16:creationId xmlns:a16="http://schemas.microsoft.com/office/drawing/2014/main" id="{CFEAA449-CB13-4C2B-B12D-9E1D4840D56F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563;p77">
              <a:extLst>
                <a:ext uri="{FF2B5EF4-FFF2-40B4-BE49-F238E27FC236}">
                  <a16:creationId xmlns:a16="http://schemas.microsoft.com/office/drawing/2014/main" id="{E3F2B5A5-89ED-4E0A-B622-33B528D78BC1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564;p77">
              <a:extLst>
                <a:ext uri="{FF2B5EF4-FFF2-40B4-BE49-F238E27FC236}">
                  <a16:creationId xmlns:a16="http://schemas.microsoft.com/office/drawing/2014/main" id="{867BB578-6862-4BC2-9DBB-038489C9D1CA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565;p77">
              <a:extLst>
                <a:ext uri="{FF2B5EF4-FFF2-40B4-BE49-F238E27FC236}">
                  <a16:creationId xmlns:a16="http://schemas.microsoft.com/office/drawing/2014/main" id="{DE4A7582-FCCE-40D1-8315-44872412170A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566;p77">
              <a:extLst>
                <a:ext uri="{FF2B5EF4-FFF2-40B4-BE49-F238E27FC236}">
                  <a16:creationId xmlns:a16="http://schemas.microsoft.com/office/drawing/2014/main" id="{F0E85DF9-35F6-4549-BED9-49B43ECDCD2C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567;p77">
              <a:extLst>
                <a:ext uri="{FF2B5EF4-FFF2-40B4-BE49-F238E27FC236}">
                  <a16:creationId xmlns:a16="http://schemas.microsoft.com/office/drawing/2014/main" id="{AB21906A-0609-4277-B322-082969740D11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568;p77">
              <a:extLst>
                <a:ext uri="{FF2B5EF4-FFF2-40B4-BE49-F238E27FC236}">
                  <a16:creationId xmlns:a16="http://schemas.microsoft.com/office/drawing/2014/main" id="{698C51E3-BCF5-4B1B-AA7D-E6C9E01A0C0F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569;p77">
              <a:extLst>
                <a:ext uri="{FF2B5EF4-FFF2-40B4-BE49-F238E27FC236}">
                  <a16:creationId xmlns:a16="http://schemas.microsoft.com/office/drawing/2014/main" id="{0AFB3A86-A7DD-4E2E-B493-4E56C710378A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570;p77">
              <a:extLst>
                <a:ext uri="{FF2B5EF4-FFF2-40B4-BE49-F238E27FC236}">
                  <a16:creationId xmlns:a16="http://schemas.microsoft.com/office/drawing/2014/main" id="{F9E36B8B-2E07-4D3D-B85B-102E168BA337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571;p77">
              <a:extLst>
                <a:ext uri="{FF2B5EF4-FFF2-40B4-BE49-F238E27FC236}">
                  <a16:creationId xmlns:a16="http://schemas.microsoft.com/office/drawing/2014/main" id="{F7E72349-62BF-4C9C-B898-387B066E0C35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572;p77">
              <a:extLst>
                <a:ext uri="{FF2B5EF4-FFF2-40B4-BE49-F238E27FC236}">
                  <a16:creationId xmlns:a16="http://schemas.microsoft.com/office/drawing/2014/main" id="{37D8A723-3C22-4796-98BF-C9D5DC4BE805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573;p77">
              <a:extLst>
                <a:ext uri="{FF2B5EF4-FFF2-40B4-BE49-F238E27FC236}">
                  <a16:creationId xmlns:a16="http://schemas.microsoft.com/office/drawing/2014/main" id="{7A2D17E0-44BA-448A-9282-39C5420D153D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574;p77">
              <a:extLst>
                <a:ext uri="{FF2B5EF4-FFF2-40B4-BE49-F238E27FC236}">
                  <a16:creationId xmlns:a16="http://schemas.microsoft.com/office/drawing/2014/main" id="{CA78FD32-791D-463B-82DA-535476312AF8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575;p77">
              <a:extLst>
                <a:ext uri="{FF2B5EF4-FFF2-40B4-BE49-F238E27FC236}">
                  <a16:creationId xmlns:a16="http://schemas.microsoft.com/office/drawing/2014/main" id="{857EB2B8-A359-428B-8598-FAC1FE7E4855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FE8154-C496-496D-92B5-560051BED65C}"/>
              </a:ext>
            </a:extLst>
          </p:cNvPr>
          <p:cNvSpPr/>
          <p:nvPr/>
        </p:nvSpPr>
        <p:spPr>
          <a:xfrm>
            <a:off x="2328262" y="344308"/>
            <a:ext cx="4456740" cy="153339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9" name="Google Shape;1189;p50"/>
          <p:cNvSpPr txBox="1">
            <a:spLocks noGrp="1"/>
          </p:cNvSpPr>
          <p:nvPr>
            <p:ph type="title"/>
          </p:nvPr>
        </p:nvSpPr>
        <p:spPr>
          <a:xfrm>
            <a:off x="296332" y="1001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</a:t>
            </a:r>
            <a:r>
              <a:rPr lang="en-GB" b="1" dirty="0"/>
              <a:t>NSPIRATION BOX</a:t>
            </a:r>
            <a:endParaRPr b="1" dirty="0"/>
          </a:p>
        </p:txBody>
      </p:sp>
      <p:sp>
        <p:nvSpPr>
          <p:cNvPr id="45" name="Google Shape;1188;p50">
            <a:extLst>
              <a:ext uri="{FF2B5EF4-FFF2-40B4-BE49-F238E27FC236}">
                <a16:creationId xmlns:a16="http://schemas.microsoft.com/office/drawing/2014/main" id="{55F243AC-7C66-4C74-B95A-DEA655CB16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899906" y="818660"/>
            <a:ext cx="3743758" cy="2768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Revisit </a:t>
            </a:r>
            <a:r>
              <a:rPr lang="en-US" b="1" dirty="0">
                <a:solidFill>
                  <a:schemeClr val="accent1"/>
                </a:solidFill>
              </a:rPr>
              <a:t>Arnstein’s ladder of participation 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b="1" dirty="0">
                <a:solidFill>
                  <a:schemeClr val="accent1"/>
                </a:solidFill>
              </a:rPr>
              <a:t>John Gaventa’s article </a:t>
            </a:r>
            <a:r>
              <a:rPr lang="en-US" dirty="0">
                <a:solidFill>
                  <a:schemeClr val="bg1"/>
                </a:solidFill>
              </a:rPr>
              <a:t>‘Finding the Spaces for Change: A power Analysis’ 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Checklist for networks/organisations when doing participatory work: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Operating </a:t>
            </a:r>
            <a:r>
              <a:rPr lang="en-US" sz="1200" b="1" dirty="0">
                <a:solidFill>
                  <a:schemeClr val="accent1"/>
                </a:solidFill>
              </a:rPr>
              <a:t>inclusively</a:t>
            </a:r>
            <a:r>
              <a:rPr lang="en-US" sz="1200" dirty="0">
                <a:solidFill>
                  <a:schemeClr val="bg1"/>
                </a:solidFill>
              </a:rPr>
              <a:t> + develop guideline to ensure that diversity is recognised and valued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Address specific </a:t>
            </a:r>
            <a:r>
              <a:rPr lang="en-US" sz="1200" b="1" dirty="0">
                <a:solidFill>
                  <a:schemeClr val="accent1"/>
                </a:solidFill>
              </a:rPr>
              <a:t>barriers</a:t>
            </a:r>
            <a:r>
              <a:rPr lang="en-US" sz="1200" dirty="0">
                <a:solidFill>
                  <a:schemeClr val="bg1"/>
                </a:solidFill>
              </a:rPr>
              <a:t> e.g. childcare…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Ensure work is based on the group’s needs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Demonstrate and celebrate </a:t>
            </a:r>
            <a:r>
              <a:rPr lang="en-US" sz="1200" b="1" dirty="0">
                <a:solidFill>
                  <a:schemeClr val="accent1"/>
                </a:solidFill>
              </a:rPr>
              <a:t>outcomes</a:t>
            </a:r>
            <a:r>
              <a:rPr lang="en-US" sz="1200" dirty="0">
                <a:solidFill>
                  <a:schemeClr val="bg1"/>
                </a:solidFill>
              </a:rPr>
              <a:t> from their participation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accent1"/>
                </a:solidFill>
              </a:rPr>
              <a:t>Openness</a:t>
            </a:r>
            <a:r>
              <a:rPr lang="en-US" sz="1200" dirty="0">
                <a:solidFill>
                  <a:schemeClr val="bg1"/>
                </a:solidFill>
              </a:rPr>
              <a:t> and transparency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55A96-8B3F-4E92-BE09-B7B86D9A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14" y="876857"/>
            <a:ext cx="1680602" cy="224653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B2841A-2E17-4438-A6AA-B77247F85EA5}"/>
              </a:ext>
            </a:extLst>
          </p:cNvPr>
          <p:cNvCxnSpPr>
            <a:cxnSpLocks/>
          </p:cNvCxnSpPr>
          <p:nvPr/>
        </p:nvCxnSpPr>
        <p:spPr>
          <a:xfrm flipV="1">
            <a:off x="1935885" y="1023975"/>
            <a:ext cx="1112970" cy="298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265E55-6456-4A64-B557-8694EAD2E9DA}"/>
              </a:ext>
            </a:extLst>
          </p:cNvPr>
          <p:cNvSpPr/>
          <p:nvPr/>
        </p:nvSpPr>
        <p:spPr>
          <a:xfrm>
            <a:off x="0" y="2338165"/>
            <a:ext cx="6861842" cy="2005533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9" name="Google Shape;939;p45"/>
          <p:cNvSpPr txBox="1">
            <a:spLocks noGrp="1"/>
          </p:cNvSpPr>
          <p:nvPr>
            <p:ph type="title"/>
          </p:nvPr>
        </p:nvSpPr>
        <p:spPr>
          <a:xfrm>
            <a:off x="792225" y="2843755"/>
            <a:ext cx="658560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Capacity Building and Training</a:t>
            </a:r>
            <a:endParaRPr dirty="0"/>
          </a:p>
        </p:txBody>
      </p:sp>
      <p:sp>
        <p:nvSpPr>
          <p:cNvPr id="941" name="Google Shape;941;p4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" dirty="0">
                <a:solidFill>
                  <a:schemeClr val="accent1"/>
                </a:solidFill>
              </a:rPr>
              <a:t>2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8BA20-0CBE-4F5B-999E-8D42071B8B44}"/>
              </a:ext>
            </a:extLst>
          </p:cNvPr>
          <p:cNvSpPr/>
          <p:nvPr/>
        </p:nvSpPr>
        <p:spPr>
          <a:xfrm>
            <a:off x="4028520" y="384202"/>
            <a:ext cx="758634" cy="53788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3" name="Google Shape;1013;p46"/>
          <p:cNvSpPr txBox="1">
            <a:spLocks noGrp="1"/>
          </p:cNvSpPr>
          <p:nvPr>
            <p:ph type="subTitle" idx="4294967295"/>
          </p:nvPr>
        </p:nvSpPr>
        <p:spPr>
          <a:xfrm>
            <a:off x="1517574" y="1516006"/>
            <a:ext cx="6938865" cy="781520"/>
          </a:xfrm>
          <a:prstGeom prst="rect">
            <a:avLst/>
          </a:prstGeom>
          <a:ln w="28575">
            <a:solidFill>
              <a:schemeClr val="tx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6892207"/>
                      <a:gd name="connsiteY0" fmla="*/ 0 h 881063"/>
                      <a:gd name="connsiteX1" fmla="*/ 6892207 w 6892207"/>
                      <a:gd name="connsiteY1" fmla="*/ 0 h 881063"/>
                      <a:gd name="connsiteX2" fmla="*/ 6892207 w 6892207"/>
                      <a:gd name="connsiteY2" fmla="*/ 881063 h 881063"/>
                      <a:gd name="connsiteX3" fmla="*/ 0 w 6892207"/>
                      <a:gd name="connsiteY3" fmla="*/ 881063 h 881063"/>
                      <a:gd name="connsiteX4" fmla="*/ 0 w 6892207"/>
                      <a:gd name="connsiteY4" fmla="*/ 0 h 88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92207" h="881063" extrusionOk="0">
                        <a:moveTo>
                          <a:pt x="0" y="0"/>
                        </a:moveTo>
                        <a:cubicBezTo>
                          <a:pt x="1122897" y="-5264"/>
                          <a:pt x="3752627" y="84467"/>
                          <a:pt x="6892207" y="0"/>
                        </a:cubicBezTo>
                        <a:cubicBezTo>
                          <a:pt x="6944425" y="407103"/>
                          <a:pt x="6910639" y="468485"/>
                          <a:pt x="6892207" y="881063"/>
                        </a:cubicBezTo>
                        <a:cubicBezTo>
                          <a:pt x="5288782" y="987383"/>
                          <a:pt x="2137188" y="873414"/>
                          <a:pt x="0" y="881063"/>
                        </a:cubicBezTo>
                        <a:cubicBezTo>
                          <a:pt x="60551" y="765421"/>
                          <a:pt x="-31559" y="209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Exploring how we can enable meaningful participation of PEP in the communications work carried out by EAPN?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0" name="Google Shape;1013;p46">
            <a:extLst>
              <a:ext uri="{FF2B5EF4-FFF2-40B4-BE49-F238E27FC236}">
                <a16:creationId xmlns:a16="http://schemas.microsoft.com/office/drawing/2014/main" id="{C65C4771-80F9-4527-8A0F-FA6ACF7CAD13}"/>
              </a:ext>
            </a:extLst>
          </p:cNvPr>
          <p:cNvSpPr txBox="1">
            <a:spLocks/>
          </p:cNvSpPr>
          <p:nvPr/>
        </p:nvSpPr>
        <p:spPr>
          <a:xfrm>
            <a:off x="1564232" y="2707662"/>
            <a:ext cx="6892207" cy="14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accent1"/>
                </a:solidFill>
              </a:rPr>
              <a:t>Ultimate goal</a:t>
            </a:r>
            <a:r>
              <a:rPr lang="en-US" sz="1600" b="1" dirty="0">
                <a:solidFill>
                  <a:schemeClr val="bg1"/>
                </a:solidFill>
              </a:rPr>
              <a:t>: PEP get a very high status and recognition of their knowledge and skills within the work of the EAPN</a:t>
            </a:r>
          </a:p>
        </p:txBody>
      </p:sp>
      <p:sp>
        <p:nvSpPr>
          <p:cNvPr id="21" name="Google Shape;1013;p46">
            <a:extLst>
              <a:ext uri="{FF2B5EF4-FFF2-40B4-BE49-F238E27FC236}">
                <a16:creationId xmlns:a16="http://schemas.microsoft.com/office/drawing/2014/main" id="{7ED767B7-5B28-436A-BB31-9A525BD8DC1F}"/>
              </a:ext>
            </a:extLst>
          </p:cNvPr>
          <p:cNvSpPr txBox="1">
            <a:spLocks/>
          </p:cNvSpPr>
          <p:nvPr/>
        </p:nvSpPr>
        <p:spPr>
          <a:xfrm>
            <a:off x="1517573" y="3472033"/>
            <a:ext cx="6892207" cy="88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PEP become involved in all decision-making processes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22" name="Google Shape;7238;p77">
            <a:extLst>
              <a:ext uri="{FF2B5EF4-FFF2-40B4-BE49-F238E27FC236}">
                <a16:creationId xmlns:a16="http://schemas.microsoft.com/office/drawing/2014/main" id="{C4D120E9-47EB-402E-86D4-D5A7F2364D82}"/>
              </a:ext>
            </a:extLst>
          </p:cNvPr>
          <p:cNvGrpSpPr/>
          <p:nvPr/>
        </p:nvGrpSpPr>
        <p:grpSpPr>
          <a:xfrm>
            <a:off x="554928" y="1362582"/>
            <a:ext cx="734362" cy="768602"/>
            <a:chOff x="4147908" y="2303017"/>
            <a:chExt cx="361194" cy="359355"/>
          </a:xfrm>
          <a:solidFill>
            <a:srgbClr val="AC043C"/>
          </a:solidFill>
        </p:grpSpPr>
        <p:sp>
          <p:nvSpPr>
            <p:cNvPr id="23" name="Google Shape;7239;p77">
              <a:extLst>
                <a:ext uri="{FF2B5EF4-FFF2-40B4-BE49-F238E27FC236}">
                  <a16:creationId xmlns:a16="http://schemas.microsoft.com/office/drawing/2014/main" id="{C669B152-5103-4D3A-986F-6DE2113D6210}"/>
                </a:ext>
              </a:extLst>
            </p:cNvPr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240;p77">
              <a:extLst>
                <a:ext uri="{FF2B5EF4-FFF2-40B4-BE49-F238E27FC236}">
                  <a16:creationId xmlns:a16="http://schemas.microsoft.com/office/drawing/2014/main" id="{5168A256-0E44-43C3-9DA0-1B7C43B6FE08}"/>
                </a:ext>
              </a:extLst>
            </p:cNvPr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241;p77">
              <a:extLst>
                <a:ext uri="{FF2B5EF4-FFF2-40B4-BE49-F238E27FC236}">
                  <a16:creationId xmlns:a16="http://schemas.microsoft.com/office/drawing/2014/main" id="{A3FECB4B-6609-4AE1-8A39-AA4699B493D5}"/>
                </a:ext>
              </a:extLst>
            </p:cNvPr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242;p77">
              <a:extLst>
                <a:ext uri="{FF2B5EF4-FFF2-40B4-BE49-F238E27FC236}">
                  <a16:creationId xmlns:a16="http://schemas.microsoft.com/office/drawing/2014/main" id="{DB5893B7-EACA-4632-A8CB-A5E2DD0877F3}"/>
                </a:ext>
              </a:extLst>
            </p:cNvPr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243;p77">
              <a:extLst>
                <a:ext uri="{FF2B5EF4-FFF2-40B4-BE49-F238E27FC236}">
                  <a16:creationId xmlns:a16="http://schemas.microsoft.com/office/drawing/2014/main" id="{ED40E873-F420-4C83-A764-5114C3B283F8}"/>
                </a:ext>
              </a:extLst>
            </p:cNvPr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244;p77">
              <a:extLst>
                <a:ext uri="{FF2B5EF4-FFF2-40B4-BE49-F238E27FC236}">
                  <a16:creationId xmlns:a16="http://schemas.microsoft.com/office/drawing/2014/main" id="{5293386D-A5E3-457B-BE6D-0D9DE3FC64CF}"/>
                </a:ext>
              </a:extLst>
            </p:cNvPr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245;p77">
              <a:extLst>
                <a:ext uri="{FF2B5EF4-FFF2-40B4-BE49-F238E27FC236}">
                  <a16:creationId xmlns:a16="http://schemas.microsoft.com/office/drawing/2014/main" id="{AC1E396F-8478-4CB2-84B2-98DC5405941C}"/>
                </a:ext>
              </a:extLst>
            </p:cNvPr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246;p77">
              <a:extLst>
                <a:ext uri="{FF2B5EF4-FFF2-40B4-BE49-F238E27FC236}">
                  <a16:creationId xmlns:a16="http://schemas.microsoft.com/office/drawing/2014/main" id="{4F88BF0C-4A9C-4DC2-A9E3-B6EB66537B2F}"/>
                </a:ext>
              </a:extLst>
            </p:cNvPr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247;p77">
              <a:extLst>
                <a:ext uri="{FF2B5EF4-FFF2-40B4-BE49-F238E27FC236}">
                  <a16:creationId xmlns:a16="http://schemas.microsoft.com/office/drawing/2014/main" id="{3A668143-54F6-46E6-A170-EC68EFF98A81}"/>
                </a:ext>
              </a:extLst>
            </p:cNvPr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248;p77">
              <a:extLst>
                <a:ext uri="{FF2B5EF4-FFF2-40B4-BE49-F238E27FC236}">
                  <a16:creationId xmlns:a16="http://schemas.microsoft.com/office/drawing/2014/main" id="{E06DD1AD-3C12-41AF-8B01-35D4A4826D3C}"/>
                </a:ext>
              </a:extLst>
            </p:cNvPr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249;p77">
              <a:extLst>
                <a:ext uri="{FF2B5EF4-FFF2-40B4-BE49-F238E27FC236}">
                  <a16:creationId xmlns:a16="http://schemas.microsoft.com/office/drawing/2014/main" id="{3FD37DBA-8B65-476D-AFA4-7B81D7E07FCD}"/>
                </a:ext>
              </a:extLst>
            </p:cNvPr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250;p77">
              <a:extLst>
                <a:ext uri="{FF2B5EF4-FFF2-40B4-BE49-F238E27FC236}">
                  <a16:creationId xmlns:a16="http://schemas.microsoft.com/office/drawing/2014/main" id="{FA95E97D-A882-430F-A9D7-DF9914075A42}"/>
                </a:ext>
              </a:extLst>
            </p:cNvPr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251;p77">
              <a:extLst>
                <a:ext uri="{FF2B5EF4-FFF2-40B4-BE49-F238E27FC236}">
                  <a16:creationId xmlns:a16="http://schemas.microsoft.com/office/drawing/2014/main" id="{CDD233F5-3DA2-4AD2-B0DF-DFF4A4A808D4}"/>
                </a:ext>
              </a:extLst>
            </p:cNvPr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7252;p77">
              <a:extLst>
                <a:ext uri="{FF2B5EF4-FFF2-40B4-BE49-F238E27FC236}">
                  <a16:creationId xmlns:a16="http://schemas.microsoft.com/office/drawing/2014/main" id="{BB94E145-DD12-47CC-8557-82C417E26D84}"/>
                </a:ext>
              </a:extLst>
            </p:cNvPr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20E586F-6B81-49A2-8F10-448C1C47ECE5}"/>
              </a:ext>
            </a:extLst>
          </p:cNvPr>
          <p:cNvSpPr/>
          <p:nvPr/>
        </p:nvSpPr>
        <p:spPr>
          <a:xfrm>
            <a:off x="3916929" y="107203"/>
            <a:ext cx="981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Proxima Nova Semibold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6572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399107-D9A8-4443-BDE4-B61FC2637BC0}"/>
              </a:ext>
            </a:extLst>
          </p:cNvPr>
          <p:cNvSpPr/>
          <p:nvPr/>
        </p:nvSpPr>
        <p:spPr>
          <a:xfrm>
            <a:off x="546888" y="1160706"/>
            <a:ext cx="4048789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B6D3BB-B84B-47FA-8D02-80A30D061018}"/>
              </a:ext>
            </a:extLst>
          </p:cNvPr>
          <p:cNvSpPr/>
          <p:nvPr/>
        </p:nvSpPr>
        <p:spPr>
          <a:xfrm>
            <a:off x="523211" y="3317034"/>
            <a:ext cx="4048789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3534655" y="490442"/>
            <a:ext cx="2036269" cy="93545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29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546888" y="4479855"/>
            <a:ext cx="4179492" cy="6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</a:t>
            </a:r>
            <a:r>
              <a:rPr lang="en-GB" sz="1600" b="1" dirty="0"/>
              <a:t>Establish common approach to PEP participation in all relevant decision-making levels 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Plan education activities about public and media relations in a regular and accessible manner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F8C794-F265-46F1-B9A2-EF40CE5F3310}"/>
              </a:ext>
            </a:extLst>
          </p:cNvPr>
          <p:cNvSpPr/>
          <p:nvPr/>
        </p:nvSpPr>
        <p:spPr>
          <a:xfrm>
            <a:off x="4840940" y="114872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BEF37D-B720-48E6-B60A-7F7DC6AF8631}"/>
              </a:ext>
            </a:extLst>
          </p:cNvPr>
          <p:cNvSpPr/>
          <p:nvPr/>
        </p:nvSpPr>
        <p:spPr>
          <a:xfrm>
            <a:off x="4840940" y="3438837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FD883-044C-4A90-8B5D-5047930B9FFC}"/>
              </a:ext>
            </a:extLst>
          </p:cNvPr>
          <p:cNvSpPr txBox="1"/>
          <p:nvPr/>
        </p:nvSpPr>
        <p:spPr>
          <a:xfrm>
            <a:off x="5986946" y="768640"/>
            <a:ext cx="2978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Ensure that the decision-making 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reach a common decision</a:t>
            </a:r>
            <a:r>
              <a:rPr lang="en-US" dirty="0">
                <a:solidFill>
                  <a:schemeClr val="bg1"/>
                </a:solidFill>
                <a:latin typeface="Proxima Nova Semibold"/>
              </a:rPr>
              <a:t> on the role and participation of PEP in all relevant decision-making levels Spend enough time with the group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522BB-37CE-4C06-8472-360DEE8113B6}"/>
              </a:ext>
            </a:extLst>
          </p:cNvPr>
          <p:cNvSpPr txBox="1"/>
          <p:nvPr/>
        </p:nvSpPr>
        <p:spPr>
          <a:xfrm>
            <a:off x="6165390" y="2919525"/>
            <a:ext cx="2978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Education activities must be offered through regular organisation of repetitive workshop: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Several trainings per year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Longer meetings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Preparatory work and minutes written in plain language</a:t>
            </a:r>
          </a:p>
        </p:txBody>
      </p:sp>
    </p:spTree>
    <p:extLst>
      <p:ext uri="{BB962C8B-B14F-4D97-AF65-F5344CB8AC3E}">
        <p14:creationId xmlns:p14="http://schemas.microsoft.com/office/powerpoint/2010/main" val="384734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8A667B-1536-40CE-9DE4-1711A2A02B15}"/>
              </a:ext>
            </a:extLst>
          </p:cNvPr>
          <p:cNvSpPr/>
          <p:nvPr/>
        </p:nvSpPr>
        <p:spPr>
          <a:xfrm>
            <a:off x="504000" y="2465958"/>
            <a:ext cx="4048789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3534655" y="490442"/>
            <a:ext cx="2036269" cy="93545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29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504000" y="2790986"/>
            <a:ext cx="4179492" cy="6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/>
              <a:t>. Organize training and capacity building activities</a:t>
            </a:r>
          </a:p>
          <a:p>
            <a:pPr algn="l"/>
            <a:endParaRPr lang="en-US" sz="1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970E9C0-F52F-40B1-97E9-3CE4DA4EE18B}"/>
              </a:ext>
            </a:extLst>
          </p:cNvPr>
          <p:cNvSpPr/>
          <p:nvPr/>
        </p:nvSpPr>
        <p:spPr>
          <a:xfrm>
            <a:off x="4829064" y="2550108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C556A-6D67-4D12-AD4D-DF47FB57389A}"/>
              </a:ext>
            </a:extLst>
          </p:cNvPr>
          <p:cNvSpPr txBox="1"/>
          <p:nvPr/>
        </p:nvSpPr>
        <p:spPr>
          <a:xfrm>
            <a:off x="6111873" y="1989295"/>
            <a:ext cx="2978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Training and capacity building activities: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Organised at 2 levels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Comms workshops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Practice a solution-oriented comms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Media workshop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Interview training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Plain language</a:t>
            </a:r>
          </a:p>
        </p:txBody>
      </p:sp>
    </p:spTree>
    <p:extLst>
      <p:ext uri="{BB962C8B-B14F-4D97-AF65-F5344CB8AC3E}">
        <p14:creationId xmlns:p14="http://schemas.microsoft.com/office/powerpoint/2010/main" val="242193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75986F-3D12-4C1B-8939-FA50333C53E6}"/>
              </a:ext>
            </a:extLst>
          </p:cNvPr>
          <p:cNvSpPr/>
          <p:nvPr/>
        </p:nvSpPr>
        <p:spPr>
          <a:xfrm>
            <a:off x="3918857" y="506496"/>
            <a:ext cx="1268923" cy="164747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6" name="Google Shape;1026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STEPS</a:t>
            </a:r>
            <a:endParaRPr dirty="0"/>
          </a:p>
        </p:txBody>
      </p:sp>
      <p:sp>
        <p:nvSpPr>
          <p:cNvPr id="1037" name="Google Shape;1037;p47"/>
          <p:cNvSpPr txBox="1">
            <a:spLocks noGrp="1"/>
          </p:cNvSpPr>
          <p:nvPr>
            <p:ph type="title" idx="4294967295"/>
          </p:nvPr>
        </p:nvSpPr>
        <p:spPr>
          <a:xfrm>
            <a:off x="391541" y="1430418"/>
            <a:ext cx="4024987" cy="50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GB" sz="1600" b="1" dirty="0"/>
              <a:t>Set up an EAPN Project Budget/Fund</a:t>
            </a:r>
            <a:endParaRPr lang="en-GB" sz="1600" dirty="0"/>
          </a:p>
        </p:txBody>
      </p:sp>
      <p:cxnSp>
        <p:nvCxnSpPr>
          <p:cNvPr id="1027" name="Google Shape;1027;p47"/>
          <p:cNvCxnSpPr>
            <a:cxnSpLocks/>
          </p:cNvCxnSpPr>
          <p:nvPr/>
        </p:nvCxnSpPr>
        <p:spPr>
          <a:xfrm>
            <a:off x="4494266" y="1643222"/>
            <a:ext cx="0" cy="2953209"/>
          </a:xfrm>
          <a:prstGeom prst="straightConnector1">
            <a:avLst/>
          </a:prstGeom>
          <a:noFill/>
          <a:ln w="28575" cap="flat" cmpd="sng">
            <a:solidFill>
              <a:srgbClr val="AC04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1" name="Google Shape;1031;p47"/>
          <p:cNvSpPr/>
          <p:nvPr/>
        </p:nvSpPr>
        <p:spPr>
          <a:xfrm>
            <a:off x="4387500" y="1587281"/>
            <a:ext cx="184500" cy="191100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2" name="Google Shape;1032;p47"/>
          <p:cNvSpPr/>
          <p:nvPr/>
        </p:nvSpPr>
        <p:spPr>
          <a:xfrm>
            <a:off x="4402016" y="2552924"/>
            <a:ext cx="184500" cy="191100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1032;p47">
            <a:extLst>
              <a:ext uri="{FF2B5EF4-FFF2-40B4-BE49-F238E27FC236}">
                <a16:creationId xmlns:a16="http://schemas.microsoft.com/office/drawing/2014/main" id="{AE195E52-EB23-4164-AADA-627691A9E361}"/>
              </a:ext>
            </a:extLst>
          </p:cNvPr>
          <p:cNvSpPr/>
          <p:nvPr/>
        </p:nvSpPr>
        <p:spPr>
          <a:xfrm>
            <a:off x="4402868" y="3448179"/>
            <a:ext cx="184500" cy="191100"/>
          </a:xfrm>
          <a:prstGeom prst="ellipse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1032;p47">
            <a:extLst>
              <a:ext uri="{FF2B5EF4-FFF2-40B4-BE49-F238E27FC236}">
                <a16:creationId xmlns:a16="http://schemas.microsoft.com/office/drawing/2014/main" id="{BE576E58-CDD5-4A92-B3C8-B0123BB1B327}"/>
              </a:ext>
            </a:extLst>
          </p:cNvPr>
          <p:cNvSpPr/>
          <p:nvPr/>
        </p:nvSpPr>
        <p:spPr>
          <a:xfrm>
            <a:off x="4402016" y="4461272"/>
            <a:ext cx="184500" cy="191100"/>
          </a:xfrm>
          <a:prstGeom prst="ellipse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037;p47">
            <a:extLst>
              <a:ext uri="{FF2B5EF4-FFF2-40B4-BE49-F238E27FC236}">
                <a16:creationId xmlns:a16="http://schemas.microsoft.com/office/drawing/2014/main" id="{325D07AD-7714-4008-8C95-BA5D3E039923}"/>
              </a:ext>
            </a:extLst>
          </p:cNvPr>
          <p:cNvSpPr txBox="1">
            <a:spLocks/>
          </p:cNvSpPr>
          <p:nvPr/>
        </p:nvSpPr>
        <p:spPr>
          <a:xfrm>
            <a:off x="5187780" y="2396061"/>
            <a:ext cx="373696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lvl="0" algn="l"/>
            <a:r>
              <a:rPr lang="en-US" sz="1600" b="1" dirty="0"/>
              <a:t>Develop written samples of successful trainings </a:t>
            </a:r>
            <a:endParaRPr lang="en-GB" sz="1600" dirty="0"/>
          </a:p>
        </p:txBody>
      </p:sp>
      <p:sp>
        <p:nvSpPr>
          <p:cNvPr id="29" name="Google Shape;1037;p47">
            <a:extLst>
              <a:ext uri="{FF2B5EF4-FFF2-40B4-BE49-F238E27FC236}">
                <a16:creationId xmlns:a16="http://schemas.microsoft.com/office/drawing/2014/main" id="{B298A887-E974-4B8C-892C-42B65F961A2B}"/>
              </a:ext>
            </a:extLst>
          </p:cNvPr>
          <p:cNvSpPr txBox="1">
            <a:spLocks/>
          </p:cNvSpPr>
          <p:nvPr/>
        </p:nvSpPr>
        <p:spPr>
          <a:xfrm>
            <a:off x="391542" y="3291316"/>
            <a:ext cx="373696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Create regional cross-border trainings </a:t>
            </a:r>
            <a:endParaRPr lang="en-GB" sz="1050" dirty="0"/>
          </a:p>
        </p:txBody>
      </p:sp>
      <p:sp>
        <p:nvSpPr>
          <p:cNvPr id="13" name="Google Shape;1037;p47">
            <a:extLst>
              <a:ext uri="{FF2B5EF4-FFF2-40B4-BE49-F238E27FC236}">
                <a16:creationId xmlns:a16="http://schemas.microsoft.com/office/drawing/2014/main" id="{5C6253D6-3779-4D28-8A49-E85AEF0700CF}"/>
              </a:ext>
            </a:extLst>
          </p:cNvPr>
          <p:cNvSpPr txBox="1">
            <a:spLocks/>
          </p:cNvSpPr>
          <p:nvPr/>
        </p:nvSpPr>
        <p:spPr>
          <a:xfrm>
            <a:off x="5187780" y="4344019"/>
            <a:ext cx="3736968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Organising ‘Train the trainers’ activities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0844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8014F3-FB60-4182-9DF0-C3EE00E92F8C}"/>
              </a:ext>
            </a:extLst>
          </p:cNvPr>
          <p:cNvSpPr/>
          <p:nvPr/>
        </p:nvSpPr>
        <p:spPr>
          <a:xfrm>
            <a:off x="2299504" y="886485"/>
            <a:ext cx="4456740" cy="3730359"/>
          </a:xfrm>
          <a:custGeom>
            <a:avLst/>
            <a:gdLst>
              <a:gd name="connsiteX0" fmla="*/ 0 w 4456740"/>
              <a:gd name="connsiteY0" fmla="*/ 621739 h 3730359"/>
              <a:gd name="connsiteX1" fmla="*/ 621739 w 4456740"/>
              <a:gd name="connsiteY1" fmla="*/ 0 h 3730359"/>
              <a:gd name="connsiteX2" fmla="*/ 1060885 w 4456740"/>
              <a:gd name="connsiteY2" fmla="*/ 0 h 3730359"/>
              <a:gd name="connsiteX3" fmla="*/ 1500031 w 4456740"/>
              <a:gd name="connsiteY3" fmla="*/ 0 h 3730359"/>
              <a:gd name="connsiteX4" fmla="*/ 2035574 w 4456740"/>
              <a:gd name="connsiteY4" fmla="*/ 0 h 3730359"/>
              <a:gd name="connsiteX5" fmla="*/ 2635383 w 4456740"/>
              <a:gd name="connsiteY5" fmla="*/ 0 h 3730359"/>
              <a:gd name="connsiteX6" fmla="*/ 3170927 w 4456740"/>
              <a:gd name="connsiteY6" fmla="*/ 0 h 3730359"/>
              <a:gd name="connsiteX7" fmla="*/ 3835001 w 4456740"/>
              <a:gd name="connsiteY7" fmla="*/ 0 h 3730359"/>
              <a:gd name="connsiteX8" fmla="*/ 4456740 w 4456740"/>
              <a:gd name="connsiteY8" fmla="*/ 621739 h 3730359"/>
              <a:gd name="connsiteX9" fmla="*/ 4456740 w 4456740"/>
              <a:gd name="connsiteY9" fmla="*/ 1094246 h 3730359"/>
              <a:gd name="connsiteX10" fmla="*/ 4456740 w 4456740"/>
              <a:gd name="connsiteY10" fmla="*/ 1517016 h 3730359"/>
              <a:gd name="connsiteX11" fmla="*/ 4456740 w 4456740"/>
              <a:gd name="connsiteY11" fmla="*/ 1989524 h 3730359"/>
              <a:gd name="connsiteX12" fmla="*/ 4456740 w 4456740"/>
              <a:gd name="connsiteY12" fmla="*/ 2486900 h 3730359"/>
              <a:gd name="connsiteX13" fmla="*/ 4456740 w 4456740"/>
              <a:gd name="connsiteY13" fmla="*/ 3108620 h 3730359"/>
              <a:gd name="connsiteX14" fmla="*/ 3835001 w 4456740"/>
              <a:gd name="connsiteY14" fmla="*/ 3730359 h 3730359"/>
              <a:gd name="connsiteX15" fmla="*/ 3267325 w 4456740"/>
              <a:gd name="connsiteY15" fmla="*/ 3730359 h 3730359"/>
              <a:gd name="connsiteX16" fmla="*/ 2731781 w 4456740"/>
              <a:gd name="connsiteY16" fmla="*/ 3730359 h 3730359"/>
              <a:gd name="connsiteX17" fmla="*/ 2131972 w 4456740"/>
              <a:gd name="connsiteY17" fmla="*/ 3730359 h 3730359"/>
              <a:gd name="connsiteX18" fmla="*/ 1692826 w 4456740"/>
              <a:gd name="connsiteY18" fmla="*/ 3730359 h 3730359"/>
              <a:gd name="connsiteX19" fmla="*/ 1221548 w 4456740"/>
              <a:gd name="connsiteY19" fmla="*/ 3730359 h 3730359"/>
              <a:gd name="connsiteX20" fmla="*/ 621739 w 4456740"/>
              <a:gd name="connsiteY20" fmla="*/ 3730359 h 3730359"/>
              <a:gd name="connsiteX21" fmla="*/ 0 w 4456740"/>
              <a:gd name="connsiteY21" fmla="*/ 3108620 h 3730359"/>
              <a:gd name="connsiteX22" fmla="*/ 0 w 4456740"/>
              <a:gd name="connsiteY22" fmla="*/ 2611244 h 3730359"/>
              <a:gd name="connsiteX23" fmla="*/ 0 w 4456740"/>
              <a:gd name="connsiteY23" fmla="*/ 2088999 h 3730359"/>
              <a:gd name="connsiteX24" fmla="*/ 0 w 4456740"/>
              <a:gd name="connsiteY24" fmla="*/ 1616491 h 3730359"/>
              <a:gd name="connsiteX25" fmla="*/ 0 w 4456740"/>
              <a:gd name="connsiteY25" fmla="*/ 1119115 h 3730359"/>
              <a:gd name="connsiteX26" fmla="*/ 0 w 4456740"/>
              <a:gd name="connsiteY26" fmla="*/ 621739 h 37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56740" h="3730359" fill="none" extrusionOk="0">
                <a:moveTo>
                  <a:pt x="0" y="621739"/>
                </a:moveTo>
                <a:cubicBezTo>
                  <a:pt x="32144" y="263130"/>
                  <a:pt x="322157" y="-85775"/>
                  <a:pt x="621739" y="0"/>
                </a:cubicBezTo>
                <a:cubicBezTo>
                  <a:pt x="739023" y="-12634"/>
                  <a:pt x="944632" y="26848"/>
                  <a:pt x="1060885" y="0"/>
                </a:cubicBezTo>
                <a:cubicBezTo>
                  <a:pt x="1177138" y="-26848"/>
                  <a:pt x="1388188" y="38482"/>
                  <a:pt x="1500031" y="0"/>
                </a:cubicBezTo>
                <a:cubicBezTo>
                  <a:pt x="1611874" y="-38482"/>
                  <a:pt x="1847100" y="21892"/>
                  <a:pt x="2035574" y="0"/>
                </a:cubicBezTo>
                <a:cubicBezTo>
                  <a:pt x="2224048" y="-21892"/>
                  <a:pt x="2343790" y="15976"/>
                  <a:pt x="2635383" y="0"/>
                </a:cubicBezTo>
                <a:cubicBezTo>
                  <a:pt x="2926976" y="-15976"/>
                  <a:pt x="3010734" y="19234"/>
                  <a:pt x="3170927" y="0"/>
                </a:cubicBezTo>
                <a:cubicBezTo>
                  <a:pt x="3331120" y="-19234"/>
                  <a:pt x="3672809" y="8058"/>
                  <a:pt x="3835001" y="0"/>
                </a:cubicBezTo>
                <a:cubicBezTo>
                  <a:pt x="4184580" y="14250"/>
                  <a:pt x="4445260" y="377770"/>
                  <a:pt x="4456740" y="621739"/>
                </a:cubicBezTo>
                <a:cubicBezTo>
                  <a:pt x="4472459" y="856532"/>
                  <a:pt x="4444780" y="882057"/>
                  <a:pt x="4456740" y="1094246"/>
                </a:cubicBezTo>
                <a:cubicBezTo>
                  <a:pt x="4468700" y="1306435"/>
                  <a:pt x="4421120" y="1321534"/>
                  <a:pt x="4456740" y="1517016"/>
                </a:cubicBezTo>
                <a:cubicBezTo>
                  <a:pt x="4492360" y="1712498"/>
                  <a:pt x="4450388" y="1771292"/>
                  <a:pt x="4456740" y="1989524"/>
                </a:cubicBezTo>
                <a:cubicBezTo>
                  <a:pt x="4463092" y="2207756"/>
                  <a:pt x="4433018" y="2287697"/>
                  <a:pt x="4456740" y="2486900"/>
                </a:cubicBezTo>
                <a:cubicBezTo>
                  <a:pt x="4480462" y="2686103"/>
                  <a:pt x="4439377" y="2920796"/>
                  <a:pt x="4456740" y="3108620"/>
                </a:cubicBezTo>
                <a:cubicBezTo>
                  <a:pt x="4421765" y="3426898"/>
                  <a:pt x="4117697" y="3740388"/>
                  <a:pt x="3835001" y="3730359"/>
                </a:cubicBezTo>
                <a:cubicBezTo>
                  <a:pt x="3610876" y="3754237"/>
                  <a:pt x="3485465" y="3708144"/>
                  <a:pt x="3267325" y="3730359"/>
                </a:cubicBezTo>
                <a:cubicBezTo>
                  <a:pt x="3049185" y="3752574"/>
                  <a:pt x="2956471" y="3697323"/>
                  <a:pt x="2731781" y="3730359"/>
                </a:cubicBezTo>
                <a:cubicBezTo>
                  <a:pt x="2507091" y="3763395"/>
                  <a:pt x="2273401" y="3675041"/>
                  <a:pt x="2131972" y="3730359"/>
                </a:cubicBezTo>
                <a:cubicBezTo>
                  <a:pt x="1990543" y="3785677"/>
                  <a:pt x="1863789" y="3694011"/>
                  <a:pt x="1692826" y="3730359"/>
                </a:cubicBezTo>
                <a:cubicBezTo>
                  <a:pt x="1521863" y="3766707"/>
                  <a:pt x="1402767" y="3680502"/>
                  <a:pt x="1221548" y="3730359"/>
                </a:cubicBezTo>
                <a:cubicBezTo>
                  <a:pt x="1040329" y="3780216"/>
                  <a:pt x="919988" y="3724772"/>
                  <a:pt x="621739" y="3730359"/>
                </a:cubicBezTo>
                <a:cubicBezTo>
                  <a:pt x="267807" y="3750479"/>
                  <a:pt x="81549" y="3430526"/>
                  <a:pt x="0" y="3108620"/>
                </a:cubicBezTo>
                <a:cubicBezTo>
                  <a:pt x="-14310" y="2914489"/>
                  <a:pt x="46442" y="2747701"/>
                  <a:pt x="0" y="2611244"/>
                </a:cubicBezTo>
                <a:cubicBezTo>
                  <a:pt x="-46442" y="2474787"/>
                  <a:pt x="43859" y="2250113"/>
                  <a:pt x="0" y="2088999"/>
                </a:cubicBezTo>
                <a:cubicBezTo>
                  <a:pt x="-43859" y="1927885"/>
                  <a:pt x="29304" y="1731533"/>
                  <a:pt x="0" y="1616491"/>
                </a:cubicBezTo>
                <a:cubicBezTo>
                  <a:pt x="-29304" y="1501449"/>
                  <a:pt x="31206" y="1286602"/>
                  <a:pt x="0" y="1119115"/>
                </a:cubicBezTo>
                <a:cubicBezTo>
                  <a:pt x="-31206" y="951628"/>
                  <a:pt x="32250" y="768742"/>
                  <a:pt x="0" y="621739"/>
                </a:cubicBezTo>
                <a:close/>
              </a:path>
              <a:path w="4456740" h="3730359" stroke="0" extrusionOk="0">
                <a:moveTo>
                  <a:pt x="0" y="621739"/>
                </a:moveTo>
                <a:cubicBezTo>
                  <a:pt x="9031" y="280824"/>
                  <a:pt x="284835" y="13486"/>
                  <a:pt x="621739" y="0"/>
                </a:cubicBezTo>
                <a:cubicBezTo>
                  <a:pt x="818462" y="-33707"/>
                  <a:pt x="1000094" y="20917"/>
                  <a:pt x="1221548" y="0"/>
                </a:cubicBezTo>
                <a:cubicBezTo>
                  <a:pt x="1443002" y="-20917"/>
                  <a:pt x="1442426" y="37729"/>
                  <a:pt x="1660694" y="0"/>
                </a:cubicBezTo>
                <a:cubicBezTo>
                  <a:pt x="1878962" y="-37729"/>
                  <a:pt x="2043354" y="59018"/>
                  <a:pt x="2228370" y="0"/>
                </a:cubicBezTo>
                <a:cubicBezTo>
                  <a:pt x="2413386" y="-59018"/>
                  <a:pt x="2528018" y="42531"/>
                  <a:pt x="2699648" y="0"/>
                </a:cubicBezTo>
                <a:cubicBezTo>
                  <a:pt x="2871278" y="-42531"/>
                  <a:pt x="3146010" y="68718"/>
                  <a:pt x="3299457" y="0"/>
                </a:cubicBezTo>
                <a:cubicBezTo>
                  <a:pt x="3452904" y="-68718"/>
                  <a:pt x="3637478" y="64171"/>
                  <a:pt x="3835001" y="0"/>
                </a:cubicBezTo>
                <a:cubicBezTo>
                  <a:pt x="4097700" y="-16295"/>
                  <a:pt x="4365570" y="237059"/>
                  <a:pt x="4456740" y="621739"/>
                </a:cubicBezTo>
                <a:cubicBezTo>
                  <a:pt x="4469118" y="754198"/>
                  <a:pt x="4443435" y="965047"/>
                  <a:pt x="4456740" y="1094246"/>
                </a:cubicBezTo>
                <a:cubicBezTo>
                  <a:pt x="4470045" y="1223445"/>
                  <a:pt x="4447715" y="1338849"/>
                  <a:pt x="4456740" y="1541885"/>
                </a:cubicBezTo>
                <a:cubicBezTo>
                  <a:pt x="4465765" y="1744921"/>
                  <a:pt x="4441319" y="1863202"/>
                  <a:pt x="4456740" y="2014392"/>
                </a:cubicBezTo>
                <a:cubicBezTo>
                  <a:pt x="4472161" y="2165582"/>
                  <a:pt x="4403186" y="2437621"/>
                  <a:pt x="4456740" y="2561506"/>
                </a:cubicBezTo>
                <a:cubicBezTo>
                  <a:pt x="4510294" y="2685391"/>
                  <a:pt x="4409035" y="2846234"/>
                  <a:pt x="4456740" y="3108620"/>
                </a:cubicBezTo>
                <a:cubicBezTo>
                  <a:pt x="4469014" y="3454688"/>
                  <a:pt x="4092514" y="3779399"/>
                  <a:pt x="3835001" y="3730359"/>
                </a:cubicBezTo>
                <a:cubicBezTo>
                  <a:pt x="3624439" y="3767629"/>
                  <a:pt x="3572856" y="3728027"/>
                  <a:pt x="3331590" y="3730359"/>
                </a:cubicBezTo>
                <a:cubicBezTo>
                  <a:pt x="3090324" y="3732691"/>
                  <a:pt x="2990978" y="3711439"/>
                  <a:pt x="2763914" y="3730359"/>
                </a:cubicBezTo>
                <a:cubicBezTo>
                  <a:pt x="2536850" y="3749279"/>
                  <a:pt x="2339926" y="3671748"/>
                  <a:pt x="2228370" y="3730359"/>
                </a:cubicBezTo>
                <a:cubicBezTo>
                  <a:pt x="2116814" y="3788970"/>
                  <a:pt x="1897279" y="3706220"/>
                  <a:pt x="1724959" y="3730359"/>
                </a:cubicBezTo>
                <a:cubicBezTo>
                  <a:pt x="1552639" y="3754498"/>
                  <a:pt x="1420612" y="3698139"/>
                  <a:pt x="1285813" y="3730359"/>
                </a:cubicBezTo>
                <a:cubicBezTo>
                  <a:pt x="1151014" y="3762579"/>
                  <a:pt x="841408" y="3685013"/>
                  <a:pt x="621739" y="3730359"/>
                </a:cubicBezTo>
                <a:cubicBezTo>
                  <a:pt x="193443" y="3711183"/>
                  <a:pt x="22871" y="3439904"/>
                  <a:pt x="0" y="3108620"/>
                </a:cubicBezTo>
                <a:cubicBezTo>
                  <a:pt x="-37108" y="2897024"/>
                  <a:pt x="10401" y="2811228"/>
                  <a:pt x="0" y="2561506"/>
                </a:cubicBezTo>
                <a:cubicBezTo>
                  <a:pt x="-10401" y="2311784"/>
                  <a:pt x="34107" y="2261841"/>
                  <a:pt x="0" y="2014392"/>
                </a:cubicBezTo>
                <a:cubicBezTo>
                  <a:pt x="-34107" y="1766943"/>
                  <a:pt x="31156" y="1705754"/>
                  <a:pt x="0" y="1467279"/>
                </a:cubicBezTo>
                <a:cubicBezTo>
                  <a:pt x="-31156" y="1228804"/>
                  <a:pt x="35741" y="971637"/>
                  <a:pt x="0" y="621739"/>
                </a:cubicBezTo>
                <a:close/>
              </a:path>
            </a:pathLst>
          </a:custGeom>
          <a:solidFill>
            <a:srgbClr val="AC043C"/>
          </a:solidFill>
          <a:ln>
            <a:solidFill>
              <a:srgbClr val="AC043C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oogle Shape;7558;p77">
            <a:extLst>
              <a:ext uri="{FF2B5EF4-FFF2-40B4-BE49-F238E27FC236}">
                <a16:creationId xmlns:a16="http://schemas.microsoft.com/office/drawing/2014/main" id="{7E7C9581-ED58-4520-9FDE-B3B09F584BE7}"/>
              </a:ext>
            </a:extLst>
          </p:cNvPr>
          <p:cNvGrpSpPr/>
          <p:nvPr/>
        </p:nvGrpSpPr>
        <p:grpSpPr>
          <a:xfrm rot="1119124">
            <a:off x="6237541" y="533693"/>
            <a:ext cx="1471201" cy="1746885"/>
            <a:chOff x="4093603" y="4146138"/>
            <a:chExt cx="395638" cy="420544"/>
          </a:xfrm>
          <a:solidFill>
            <a:schemeClr val="accent1"/>
          </a:solidFill>
        </p:grpSpPr>
        <p:sp>
          <p:nvSpPr>
            <p:cNvPr id="19" name="Google Shape;7559;p77">
              <a:extLst>
                <a:ext uri="{FF2B5EF4-FFF2-40B4-BE49-F238E27FC236}">
                  <a16:creationId xmlns:a16="http://schemas.microsoft.com/office/drawing/2014/main" id="{A4BA15DB-AFE1-4F59-9DB4-359EC28BEFB8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560;p77">
              <a:extLst>
                <a:ext uri="{FF2B5EF4-FFF2-40B4-BE49-F238E27FC236}">
                  <a16:creationId xmlns:a16="http://schemas.microsoft.com/office/drawing/2014/main" id="{64C6EF94-303E-4C4D-B573-F5B77F530FC0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561;p77">
              <a:extLst>
                <a:ext uri="{FF2B5EF4-FFF2-40B4-BE49-F238E27FC236}">
                  <a16:creationId xmlns:a16="http://schemas.microsoft.com/office/drawing/2014/main" id="{1BD5FD0D-C06B-431E-AD12-A397E4A06CCD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562;p77">
              <a:extLst>
                <a:ext uri="{FF2B5EF4-FFF2-40B4-BE49-F238E27FC236}">
                  <a16:creationId xmlns:a16="http://schemas.microsoft.com/office/drawing/2014/main" id="{CFEAA449-CB13-4C2B-B12D-9E1D4840D56F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563;p77">
              <a:extLst>
                <a:ext uri="{FF2B5EF4-FFF2-40B4-BE49-F238E27FC236}">
                  <a16:creationId xmlns:a16="http://schemas.microsoft.com/office/drawing/2014/main" id="{E3F2B5A5-89ED-4E0A-B622-33B528D78BC1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564;p77">
              <a:extLst>
                <a:ext uri="{FF2B5EF4-FFF2-40B4-BE49-F238E27FC236}">
                  <a16:creationId xmlns:a16="http://schemas.microsoft.com/office/drawing/2014/main" id="{867BB578-6862-4BC2-9DBB-038489C9D1CA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565;p77">
              <a:extLst>
                <a:ext uri="{FF2B5EF4-FFF2-40B4-BE49-F238E27FC236}">
                  <a16:creationId xmlns:a16="http://schemas.microsoft.com/office/drawing/2014/main" id="{DE4A7582-FCCE-40D1-8315-44872412170A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566;p77">
              <a:extLst>
                <a:ext uri="{FF2B5EF4-FFF2-40B4-BE49-F238E27FC236}">
                  <a16:creationId xmlns:a16="http://schemas.microsoft.com/office/drawing/2014/main" id="{F0E85DF9-35F6-4549-BED9-49B43ECDCD2C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567;p77">
              <a:extLst>
                <a:ext uri="{FF2B5EF4-FFF2-40B4-BE49-F238E27FC236}">
                  <a16:creationId xmlns:a16="http://schemas.microsoft.com/office/drawing/2014/main" id="{AB21906A-0609-4277-B322-082969740D11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568;p77">
              <a:extLst>
                <a:ext uri="{FF2B5EF4-FFF2-40B4-BE49-F238E27FC236}">
                  <a16:creationId xmlns:a16="http://schemas.microsoft.com/office/drawing/2014/main" id="{698C51E3-BCF5-4B1B-AA7D-E6C9E01A0C0F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569;p77">
              <a:extLst>
                <a:ext uri="{FF2B5EF4-FFF2-40B4-BE49-F238E27FC236}">
                  <a16:creationId xmlns:a16="http://schemas.microsoft.com/office/drawing/2014/main" id="{0AFB3A86-A7DD-4E2E-B493-4E56C710378A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570;p77">
              <a:extLst>
                <a:ext uri="{FF2B5EF4-FFF2-40B4-BE49-F238E27FC236}">
                  <a16:creationId xmlns:a16="http://schemas.microsoft.com/office/drawing/2014/main" id="{F9E36B8B-2E07-4D3D-B85B-102E168BA337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571;p77">
              <a:extLst>
                <a:ext uri="{FF2B5EF4-FFF2-40B4-BE49-F238E27FC236}">
                  <a16:creationId xmlns:a16="http://schemas.microsoft.com/office/drawing/2014/main" id="{F7E72349-62BF-4C9C-B898-387B066E0C35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572;p77">
              <a:extLst>
                <a:ext uri="{FF2B5EF4-FFF2-40B4-BE49-F238E27FC236}">
                  <a16:creationId xmlns:a16="http://schemas.microsoft.com/office/drawing/2014/main" id="{37D8A723-3C22-4796-98BF-C9D5DC4BE805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573;p77">
              <a:extLst>
                <a:ext uri="{FF2B5EF4-FFF2-40B4-BE49-F238E27FC236}">
                  <a16:creationId xmlns:a16="http://schemas.microsoft.com/office/drawing/2014/main" id="{7A2D17E0-44BA-448A-9282-39C5420D153D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574;p77">
              <a:extLst>
                <a:ext uri="{FF2B5EF4-FFF2-40B4-BE49-F238E27FC236}">
                  <a16:creationId xmlns:a16="http://schemas.microsoft.com/office/drawing/2014/main" id="{CA78FD32-791D-463B-82DA-535476312AF8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575;p77">
              <a:extLst>
                <a:ext uri="{FF2B5EF4-FFF2-40B4-BE49-F238E27FC236}">
                  <a16:creationId xmlns:a16="http://schemas.microsoft.com/office/drawing/2014/main" id="{857EB2B8-A359-428B-8598-FAC1FE7E4855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FE8154-C496-496D-92B5-560051BED65C}"/>
              </a:ext>
            </a:extLst>
          </p:cNvPr>
          <p:cNvSpPr/>
          <p:nvPr/>
        </p:nvSpPr>
        <p:spPr>
          <a:xfrm>
            <a:off x="2328262" y="344308"/>
            <a:ext cx="4456740" cy="153339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9" name="Google Shape;1189;p50"/>
          <p:cNvSpPr txBox="1">
            <a:spLocks noGrp="1"/>
          </p:cNvSpPr>
          <p:nvPr>
            <p:ph type="title"/>
          </p:nvPr>
        </p:nvSpPr>
        <p:spPr>
          <a:xfrm>
            <a:off x="296332" y="1001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</a:t>
            </a:r>
            <a:r>
              <a:rPr lang="en-GB" b="1" dirty="0"/>
              <a:t>NSPIRATION BOX</a:t>
            </a:r>
            <a:endParaRPr b="1" dirty="0"/>
          </a:p>
        </p:txBody>
      </p:sp>
      <p:sp>
        <p:nvSpPr>
          <p:cNvPr id="42" name="Google Shape;1188;p50">
            <a:extLst>
              <a:ext uri="{FF2B5EF4-FFF2-40B4-BE49-F238E27FC236}">
                <a16:creationId xmlns:a16="http://schemas.microsoft.com/office/drawing/2014/main" id="{21D3EC8D-9781-413D-8983-B6B44DEDAB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792329" y="1574077"/>
            <a:ext cx="3743758" cy="2768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Link to national examples: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Capacity building: </a:t>
            </a:r>
          </a:p>
          <a:p>
            <a:pPr marL="1200150" lvl="2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EAPN Austria</a:t>
            </a:r>
          </a:p>
          <a:p>
            <a:pPr marL="1200150" lvl="2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EAPN UK </a:t>
            </a:r>
          </a:p>
          <a:p>
            <a:pPr marL="1200150" lvl="2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EAPN Portugal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6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C28772-C3AD-4404-96A2-ED4D21EF70BF}"/>
              </a:ext>
            </a:extLst>
          </p:cNvPr>
          <p:cNvSpPr/>
          <p:nvPr/>
        </p:nvSpPr>
        <p:spPr>
          <a:xfrm>
            <a:off x="1" y="2315884"/>
            <a:ext cx="9144000" cy="2005533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7" name="Google Shape;1047;p48"/>
          <p:cNvSpPr txBox="1">
            <a:spLocks noGrp="1"/>
          </p:cNvSpPr>
          <p:nvPr>
            <p:ph type="title"/>
          </p:nvPr>
        </p:nvSpPr>
        <p:spPr>
          <a:xfrm>
            <a:off x="-450937" y="2897751"/>
            <a:ext cx="883702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AMPLIFYING PEP’S VOICES IN OUR COMMS </a:t>
            </a:r>
            <a:endParaRPr dirty="0"/>
          </a:p>
        </p:txBody>
      </p:sp>
      <p:sp>
        <p:nvSpPr>
          <p:cNvPr id="1049" name="Google Shape;1049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" dirty="0">
                <a:solidFill>
                  <a:schemeClr val="accent1"/>
                </a:solidFill>
              </a:rPr>
              <a:t>3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FD85718-BC7F-49C7-8F57-554CFD47B9E2}"/>
              </a:ext>
            </a:extLst>
          </p:cNvPr>
          <p:cNvSpPr/>
          <p:nvPr/>
        </p:nvSpPr>
        <p:spPr>
          <a:xfrm>
            <a:off x="0" y="2571750"/>
            <a:ext cx="9144000" cy="2005533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769173" y="1567242"/>
            <a:ext cx="6192563" cy="2007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</a:t>
            </a:r>
            <a:r>
              <a:rPr lang="en-GB" dirty="0"/>
              <a:t>the</a:t>
            </a:r>
            <a:br>
              <a:rPr lang="en-GB" dirty="0"/>
            </a:br>
            <a:r>
              <a:rPr lang="en-GB" dirty="0"/>
              <a:t>COMM’ON Group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149378" y="540800"/>
            <a:ext cx="829876" cy="120027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AIM</a:t>
            </a:r>
            <a:endParaRPr dirty="0"/>
          </a:p>
        </p:txBody>
      </p:sp>
      <p:sp>
        <p:nvSpPr>
          <p:cNvPr id="1123" name="Google Shape;1123;p49"/>
          <p:cNvSpPr txBox="1">
            <a:spLocks noGrp="1"/>
          </p:cNvSpPr>
          <p:nvPr>
            <p:ph type="title" idx="2"/>
          </p:nvPr>
        </p:nvSpPr>
        <p:spPr>
          <a:xfrm>
            <a:off x="1434333" y="1303162"/>
            <a:ext cx="7001602" cy="505200"/>
          </a:xfrm>
          <a:prstGeom prst="rect">
            <a:avLst/>
          </a:prstGeom>
          <a:ln w="28575">
            <a:solidFill>
              <a:schemeClr val="tx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Outline basic guidelines on how to amplify PEP’s voices</a:t>
            </a:r>
            <a:endParaRPr sz="1600" b="1" dirty="0"/>
          </a:p>
        </p:txBody>
      </p:sp>
      <p:grpSp>
        <p:nvGrpSpPr>
          <p:cNvPr id="72" name="Google Shape;7238;p77">
            <a:extLst>
              <a:ext uri="{FF2B5EF4-FFF2-40B4-BE49-F238E27FC236}">
                <a16:creationId xmlns:a16="http://schemas.microsoft.com/office/drawing/2014/main" id="{B0FB1046-87F4-4390-AC08-13D50CEA2B89}"/>
              </a:ext>
            </a:extLst>
          </p:cNvPr>
          <p:cNvGrpSpPr/>
          <p:nvPr/>
        </p:nvGrpSpPr>
        <p:grpSpPr>
          <a:xfrm>
            <a:off x="471854" y="1039760"/>
            <a:ext cx="734362" cy="768602"/>
            <a:chOff x="4147908" y="2303017"/>
            <a:chExt cx="361194" cy="359355"/>
          </a:xfrm>
          <a:solidFill>
            <a:srgbClr val="AC043C"/>
          </a:solidFill>
        </p:grpSpPr>
        <p:sp>
          <p:nvSpPr>
            <p:cNvPr id="73" name="Google Shape;7239;p77">
              <a:extLst>
                <a:ext uri="{FF2B5EF4-FFF2-40B4-BE49-F238E27FC236}">
                  <a16:creationId xmlns:a16="http://schemas.microsoft.com/office/drawing/2014/main" id="{6B6F4374-DB62-44ED-94D0-8A15702D4AA5}"/>
                </a:ext>
              </a:extLst>
            </p:cNvPr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240;p77">
              <a:extLst>
                <a:ext uri="{FF2B5EF4-FFF2-40B4-BE49-F238E27FC236}">
                  <a16:creationId xmlns:a16="http://schemas.microsoft.com/office/drawing/2014/main" id="{C47CB084-D788-43D4-8EDD-84C581F5D0A0}"/>
                </a:ext>
              </a:extLst>
            </p:cNvPr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241;p77">
              <a:extLst>
                <a:ext uri="{FF2B5EF4-FFF2-40B4-BE49-F238E27FC236}">
                  <a16:creationId xmlns:a16="http://schemas.microsoft.com/office/drawing/2014/main" id="{818D4355-EF01-4C5B-892B-59AA24D6DD77}"/>
                </a:ext>
              </a:extLst>
            </p:cNvPr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242;p77">
              <a:extLst>
                <a:ext uri="{FF2B5EF4-FFF2-40B4-BE49-F238E27FC236}">
                  <a16:creationId xmlns:a16="http://schemas.microsoft.com/office/drawing/2014/main" id="{9C4F1BA4-DC18-4C23-8C96-31EA8E25F152}"/>
                </a:ext>
              </a:extLst>
            </p:cNvPr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243;p77">
              <a:extLst>
                <a:ext uri="{FF2B5EF4-FFF2-40B4-BE49-F238E27FC236}">
                  <a16:creationId xmlns:a16="http://schemas.microsoft.com/office/drawing/2014/main" id="{11E06B3E-99E1-4154-9739-13A1A8EAED96}"/>
                </a:ext>
              </a:extLst>
            </p:cNvPr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244;p77">
              <a:extLst>
                <a:ext uri="{FF2B5EF4-FFF2-40B4-BE49-F238E27FC236}">
                  <a16:creationId xmlns:a16="http://schemas.microsoft.com/office/drawing/2014/main" id="{DC8C647B-F749-411F-B053-01E8D2BC8C2B}"/>
                </a:ext>
              </a:extLst>
            </p:cNvPr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245;p77">
              <a:extLst>
                <a:ext uri="{FF2B5EF4-FFF2-40B4-BE49-F238E27FC236}">
                  <a16:creationId xmlns:a16="http://schemas.microsoft.com/office/drawing/2014/main" id="{84389C02-9C5B-4FE6-B148-1AFF65CA90A2}"/>
                </a:ext>
              </a:extLst>
            </p:cNvPr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7246;p77">
              <a:extLst>
                <a:ext uri="{FF2B5EF4-FFF2-40B4-BE49-F238E27FC236}">
                  <a16:creationId xmlns:a16="http://schemas.microsoft.com/office/drawing/2014/main" id="{246ADD74-A082-4DA3-B49A-5752E98A194F}"/>
                </a:ext>
              </a:extLst>
            </p:cNvPr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7247;p77">
              <a:extLst>
                <a:ext uri="{FF2B5EF4-FFF2-40B4-BE49-F238E27FC236}">
                  <a16:creationId xmlns:a16="http://schemas.microsoft.com/office/drawing/2014/main" id="{E939573A-9CC9-4007-96F3-722F6A53DCED}"/>
                </a:ext>
              </a:extLst>
            </p:cNvPr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7248;p77">
              <a:extLst>
                <a:ext uri="{FF2B5EF4-FFF2-40B4-BE49-F238E27FC236}">
                  <a16:creationId xmlns:a16="http://schemas.microsoft.com/office/drawing/2014/main" id="{7BC5AC47-6556-425C-87E8-5FD341F33EE4}"/>
                </a:ext>
              </a:extLst>
            </p:cNvPr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7249;p77">
              <a:extLst>
                <a:ext uri="{FF2B5EF4-FFF2-40B4-BE49-F238E27FC236}">
                  <a16:creationId xmlns:a16="http://schemas.microsoft.com/office/drawing/2014/main" id="{C664AA84-34B1-4998-9B73-4C468808C6D8}"/>
                </a:ext>
              </a:extLst>
            </p:cNvPr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7250;p77">
              <a:extLst>
                <a:ext uri="{FF2B5EF4-FFF2-40B4-BE49-F238E27FC236}">
                  <a16:creationId xmlns:a16="http://schemas.microsoft.com/office/drawing/2014/main" id="{1113DDB9-864D-4EEA-9DF7-99A5F30FC3E5}"/>
                </a:ext>
              </a:extLst>
            </p:cNvPr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7251;p77">
              <a:extLst>
                <a:ext uri="{FF2B5EF4-FFF2-40B4-BE49-F238E27FC236}">
                  <a16:creationId xmlns:a16="http://schemas.microsoft.com/office/drawing/2014/main" id="{59BD698A-471D-41DD-8958-67E417B56CF5}"/>
                </a:ext>
              </a:extLst>
            </p:cNvPr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7252;p77">
              <a:extLst>
                <a:ext uri="{FF2B5EF4-FFF2-40B4-BE49-F238E27FC236}">
                  <a16:creationId xmlns:a16="http://schemas.microsoft.com/office/drawing/2014/main" id="{27408240-251A-47FC-AB95-5A73019C78C9}"/>
                </a:ext>
              </a:extLst>
            </p:cNvPr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" name="Google Shape;7639;p77">
            <a:extLst>
              <a:ext uri="{FF2B5EF4-FFF2-40B4-BE49-F238E27FC236}">
                <a16:creationId xmlns:a16="http://schemas.microsoft.com/office/drawing/2014/main" id="{9DAB4A9C-C68A-4CDE-8EED-2136A2044A06}"/>
              </a:ext>
            </a:extLst>
          </p:cNvPr>
          <p:cNvGrpSpPr/>
          <p:nvPr/>
        </p:nvGrpSpPr>
        <p:grpSpPr>
          <a:xfrm>
            <a:off x="931525" y="3898252"/>
            <a:ext cx="672536" cy="596544"/>
            <a:chOff x="3569125" y="3702947"/>
            <a:chExt cx="388728" cy="330692"/>
          </a:xfrm>
          <a:solidFill>
            <a:srgbClr val="AC043C"/>
          </a:solidFill>
        </p:grpSpPr>
        <p:sp>
          <p:nvSpPr>
            <p:cNvPr id="90" name="Google Shape;7640;p77">
              <a:extLst>
                <a:ext uri="{FF2B5EF4-FFF2-40B4-BE49-F238E27FC236}">
                  <a16:creationId xmlns:a16="http://schemas.microsoft.com/office/drawing/2014/main" id="{94827526-0D2B-4637-BAC3-AB6F76056B71}"/>
                </a:ext>
              </a:extLst>
            </p:cNvPr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7641;p77">
              <a:extLst>
                <a:ext uri="{FF2B5EF4-FFF2-40B4-BE49-F238E27FC236}">
                  <a16:creationId xmlns:a16="http://schemas.microsoft.com/office/drawing/2014/main" id="{FCE6B49B-9C65-4FF6-8DF4-4D3127C5D088}"/>
                </a:ext>
              </a:extLst>
            </p:cNvPr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7642;p77">
              <a:extLst>
                <a:ext uri="{FF2B5EF4-FFF2-40B4-BE49-F238E27FC236}">
                  <a16:creationId xmlns:a16="http://schemas.microsoft.com/office/drawing/2014/main" id="{2A6E3E8D-B6ED-45FD-B1C0-12B52076CDC6}"/>
                </a:ext>
              </a:extLst>
            </p:cNvPr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7643;p77">
              <a:extLst>
                <a:ext uri="{FF2B5EF4-FFF2-40B4-BE49-F238E27FC236}">
                  <a16:creationId xmlns:a16="http://schemas.microsoft.com/office/drawing/2014/main" id="{35EA5A70-35F3-49DD-A625-75E740092ADB}"/>
                </a:ext>
              </a:extLst>
            </p:cNvPr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" name="Google Shape;1123;p49">
            <a:extLst>
              <a:ext uri="{FF2B5EF4-FFF2-40B4-BE49-F238E27FC236}">
                <a16:creationId xmlns:a16="http://schemas.microsoft.com/office/drawing/2014/main" id="{1E94D5ED-3CDC-4E61-B63A-50C46928ADB4}"/>
              </a:ext>
            </a:extLst>
          </p:cNvPr>
          <p:cNvSpPr txBox="1">
            <a:spLocks/>
          </p:cNvSpPr>
          <p:nvPr/>
        </p:nvSpPr>
        <p:spPr>
          <a:xfrm>
            <a:off x="2035582" y="4196524"/>
            <a:ext cx="6400353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dirty="0"/>
              <a:t>Not only </a:t>
            </a:r>
            <a:r>
              <a:rPr lang="en-GB" sz="1600" b="1" dirty="0"/>
              <a:t>make sure that PEP recognise EAPN as ‘their’ organisation </a:t>
            </a:r>
            <a:r>
              <a:rPr lang="en-GB" sz="1600" dirty="0"/>
              <a:t>but also </a:t>
            </a:r>
            <a:r>
              <a:rPr lang="en-GB" sz="1600" b="1" dirty="0"/>
              <a:t>to make our comms work more impactful</a:t>
            </a:r>
          </a:p>
        </p:txBody>
      </p:sp>
      <p:sp>
        <p:nvSpPr>
          <p:cNvPr id="26" name="Google Shape;1123;p49">
            <a:extLst>
              <a:ext uri="{FF2B5EF4-FFF2-40B4-BE49-F238E27FC236}">
                <a16:creationId xmlns:a16="http://schemas.microsoft.com/office/drawing/2014/main" id="{F005DAAF-577E-4A1D-9FCD-70B65EA3826D}"/>
              </a:ext>
            </a:extLst>
          </p:cNvPr>
          <p:cNvSpPr txBox="1">
            <a:spLocks/>
          </p:cNvSpPr>
          <p:nvPr/>
        </p:nvSpPr>
        <p:spPr>
          <a:xfrm>
            <a:off x="2035581" y="3082539"/>
            <a:ext cx="6400353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>
              <a:buClr>
                <a:schemeClr val="accent1"/>
              </a:buClr>
            </a:pPr>
            <a:endParaRPr lang="en-GB" sz="1600" b="1" dirty="0"/>
          </a:p>
          <a:p>
            <a:pPr algn="l">
              <a:buClr>
                <a:schemeClr val="accent1"/>
              </a:buClr>
            </a:pPr>
            <a:endParaRPr lang="en-GB" sz="1600" b="1" dirty="0"/>
          </a:p>
          <a:p>
            <a:pPr algn="l">
              <a:buClr>
                <a:schemeClr val="accent1"/>
              </a:buClr>
            </a:pPr>
            <a:r>
              <a:rPr lang="en-GB" sz="1600" b="1" dirty="0"/>
              <a:t>PEP should be recognised for their knowledge and skills within the work of EAPN!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algn="l">
              <a:buClr>
                <a:schemeClr val="accent1"/>
              </a:buClr>
            </a:pPr>
            <a:r>
              <a:rPr lang="en-GB" sz="1600" b="1" dirty="0"/>
              <a:t>EAPN wants to: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600" b="1" dirty="0"/>
              <a:t>Involve them more actively in our comms work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600" b="1" dirty="0"/>
              <a:t>Give them a platform and opportunities to speak up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1813432" y="529106"/>
            <a:ext cx="5494084" cy="108669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311700" y="254450"/>
            <a:ext cx="85206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-GB" dirty="0"/>
              <a:t>ENERAL GUIDING PRINCIPLES</a:t>
            </a:r>
            <a:endParaRPr dirty="0"/>
          </a:p>
        </p:txBody>
      </p:sp>
      <p:sp>
        <p:nvSpPr>
          <p:cNvPr id="1123" name="Google Shape;1123;p49"/>
          <p:cNvSpPr txBox="1">
            <a:spLocks noGrp="1"/>
          </p:cNvSpPr>
          <p:nvPr>
            <p:ph type="title" idx="2"/>
          </p:nvPr>
        </p:nvSpPr>
        <p:spPr>
          <a:xfrm>
            <a:off x="1459279" y="3255199"/>
            <a:ext cx="7001602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ym typeface="Wingdings" panose="05000000000000000000" pitchFamily="2" charset="2"/>
              </a:rPr>
              <a:t> Necessary structures should be put in place to collect their:</a:t>
            </a:r>
            <a:br>
              <a:rPr lang="en-GB" sz="1600" b="1" dirty="0">
                <a:sym typeface="Wingdings" panose="05000000000000000000" pitchFamily="2" charset="2"/>
              </a:rPr>
            </a:br>
            <a:endParaRPr sz="1600" b="1" dirty="0"/>
          </a:p>
        </p:txBody>
      </p:sp>
      <p:grpSp>
        <p:nvGrpSpPr>
          <p:cNvPr id="89" name="Google Shape;7639;p77">
            <a:extLst>
              <a:ext uri="{FF2B5EF4-FFF2-40B4-BE49-F238E27FC236}">
                <a16:creationId xmlns:a16="http://schemas.microsoft.com/office/drawing/2014/main" id="{9DAB4A9C-C68A-4CDE-8EED-2136A2044A06}"/>
              </a:ext>
            </a:extLst>
          </p:cNvPr>
          <p:cNvGrpSpPr/>
          <p:nvPr/>
        </p:nvGrpSpPr>
        <p:grpSpPr>
          <a:xfrm>
            <a:off x="174785" y="1471280"/>
            <a:ext cx="672536" cy="596544"/>
            <a:chOff x="3569125" y="3702947"/>
            <a:chExt cx="388728" cy="330692"/>
          </a:xfrm>
          <a:solidFill>
            <a:srgbClr val="AC043C"/>
          </a:solidFill>
        </p:grpSpPr>
        <p:sp>
          <p:nvSpPr>
            <p:cNvPr id="90" name="Google Shape;7640;p77">
              <a:extLst>
                <a:ext uri="{FF2B5EF4-FFF2-40B4-BE49-F238E27FC236}">
                  <a16:creationId xmlns:a16="http://schemas.microsoft.com/office/drawing/2014/main" id="{94827526-0D2B-4637-BAC3-AB6F76056B71}"/>
                </a:ext>
              </a:extLst>
            </p:cNvPr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7641;p77">
              <a:extLst>
                <a:ext uri="{FF2B5EF4-FFF2-40B4-BE49-F238E27FC236}">
                  <a16:creationId xmlns:a16="http://schemas.microsoft.com/office/drawing/2014/main" id="{FCE6B49B-9C65-4FF6-8DF4-4D3127C5D088}"/>
                </a:ext>
              </a:extLst>
            </p:cNvPr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7642;p77">
              <a:extLst>
                <a:ext uri="{FF2B5EF4-FFF2-40B4-BE49-F238E27FC236}">
                  <a16:creationId xmlns:a16="http://schemas.microsoft.com/office/drawing/2014/main" id="{2A6E3E8D-B6ED-45FD-B1C0-12B52076CDC6}"/>
                </a:ext>
              </a:extLst>
            </p:cNvPr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7643;p77">
              <a:extLst>
                <a:ext uri="{FF2B5EF4-FFF2-40B4-BE49-F238E27FC236}">
                  <a16:creationId xmlns:a16="http://schemas.microsoft.com/office/drawing/2014/main" id="{35EA5A70-35F3-49DD-A625-75E740092ADB}"/>
                </a:ext>
              </a:extLst>
            </p:cNvPr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" name="Google Shape;1123;p49">
            <a:extLst>
              <a:ext uri="{FF2B5EF4-FFF2-40B4-BE49-F238E27FC236}">
                <a16:creationId xmlns:a16="http://schemas.microsoft.com/office/drawing/2014/main" id="{1E94D5ED-3CDC-4E61-B63A-50C46928ADB4}"/>
              </a:ext>
            </a:extLst>
          </p:cNvPr>
          <p:cNvSpPr txBox="1">
            <a:spLocks/>
          </p:cNvSpPr>
          <p:nvPr/>
        </p:nvSpPr>
        <p:spPr>
          <a:xfrm>
            <a:off x="1459279" y="2408911"/>
            <a:ext cx="6569905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ym typeface="Wingdings" panose="05000000000000000000" pitchFamily="2" charset="2"/>
              </a:rPr>
              <a:t> Create platforms and space in all our comms works, where their voice is included directly </a:t>
            </a:r>
            <a:endParaRPr lang="en-GB" sz="1600" b="1"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1459279" y="1562624"/>
            <a:ext cx="6400353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A</a:t>
            </a:r>
            <a:r>
              <a:rPr lang="en-GB" sz="1600" b="1" dirty="0"/>
              <a:t>mplifying                 adding quotes or messages  </a:t>
            </a:r>
          </a:p>
        </p:txBody>
      </p:sp>
      <p:sp>
        <p:nvSpPr>
          <p:cNvPr id="13" name="Not Equal 12">
            <a:extLst>
              <a:ext uri="{FF2B5EF4-FFF2-40B4-BE49-F238E27FC236}">
                <a16:creationId xmlns:a16="http://schemas.microsoft.com/office/drawing/2014/main" id="{820EAF6F-6B8E-4F86-BB86-7E390680A786}"/>
              </a:ext>
            </a:extLst>
          </p:cNvPr>
          <p:cNvSpPr/>
          <p:nvPr/>
        </p:nvSpPr>
        <p:spPr>
          <a:xfrm>
            <a:off x="2858461" y="1611898"/>
            <a:ext cx="568618" cy="505200"/>
          </a:xfrm>
          <a:prstGeom prst="mathNotEqual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Google Shape;1123;p49">
            <a:extLst>
              <a:ext uri="{FF2B5EF4-FFF2-40B4-BE49-F238E27FC236}">
                <a16:creationId xmlns:a16="http://schemas.microsoft.com/office/drawing/2014/main" id="{E943A17A-74F1-48CE-8A08-70375D3D046B}"/>
              </a:ext>
            </a:extLst>
          </p:cNvPr>
          <p:cNvSpPr txBox="1">
            <a:spLocks/>
          </p:cNvSpPr>
          <p:nvPr/>
        </p:nvSpPr>
        <p:spPr>
          <a:xfrm>
            <a:off x="2539762" y="4159326"/>
            <a:ext cx="7001602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Input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Views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Knowledges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Expertise </a:t>
            </a:r>
          </a:p>
        </p:txBody>
      </p:sp>
      <p:grpSp>
        <p:nvGrpSpPr>
          <p:cNvPr id="14" name="Google Shape;9445;p79">
            <a:extLst>
              <a:ext uri="{FF2B5EF4-FFF2-40B4-BE49-F238E27FC236}">
                <a16:creationId xmlns:a16="http://schemas.microsoft.com/office/drawing/2014/main" id="{99E81887-6940-4AD3-8A78-6F56358D9EE8}"/>
              </a:ext>
            </a:extLst>
          </p:cNvPr>
          <p:cNvGrpSpPr/>
          <p:nvPr/>
        </p:nvGrpSpPr>
        <p:grpSpPr>
          <a:xfrm>
            <a:off x="1577145" y="3645254"/>
            <a:ext cx="842638" cy="853092"/>
            <a:chOff x="6221064" y="3811049"/>
            <a:chExt cx="364673" cy="339804"/>
          </a:xfrm>
          <a:solidFill>
            <a:srgbClr val="AC043C"/>
          </a:solidFill>
        </p:grpSpPr>
        <p:sp>
          <p:nvSpPr>
            <p:cNvPr id="15" name="Google Shape;9446;p79">
              <a:extLst>
                <a:ext uri="{FF2B5EF4-FFF2-40B4-BE49-F238E27FC236}">
                  <a16:creationId xmlns:a16="http://schemas.microsoft.com/office/drawing/2014/main" id="{3009282E-40C3-4D59-AB26-4484A201ED4C}"/>
                </a:ext>
              </a:extLst>
            </p:cNvPr>
            <p:cNvSpPr/>
            <p:nvPr/>
          </p:nvSpPr>
          <p:spPr>
            <a:xfrm>
              <a:off x="6277838" y="4054558"/>
              <a:ext cx="45272" cy="4527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211" y="1"/>
                  </a:moveTo>
                  <a:cubicBezTo>
                    <a:pt x="97" y="1"/>
                    <a:pt x="1" y="96"/>
                    <a:pt x="1" y="221"/>
                  </a:cubicBezTo>
                  <a:lnTo>
                    <a:pt x="1" y="1513"/>
                  </a:lnTo>
                  <a:cubicBezTo>
                    <a:pt x="1" y="1628"/>
                    <a:pt x="97" y="1723"/>
                    <a:pt x="211" y="1723"/>
                  </a:cubicBezTo>
                  <a:lnTo>
                    <a:pt x="1513" y="1723"/>
                  </a:lnTo>
                  <a:cubicBezTo>
                    <a:pt x="1628" y="1723"/>
                    <a:pt x="1724" y="1628"/>
                    <a:pt x="1724" y="1513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1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9447;p79">
              <a:extLst>
                <a:ext uri="{FF2B5EF4-FFF2-40B4-BE49-F238E27FC236}">
                  <a16:creationId xmlns:a16="http://schemas.microsoft.com/office/drawing/2014/main" id="{DC1CD9CC-1950-409E-A442-230A3D55202D}"/>
                </a:ext>
              </a:extLst>
            </p:cNvPr>
            <p:cNvSpPr/>
            <p:nvPr/>
          </p:nvSpPr>
          <p:spPr>
            <a:xfrm>
              <a:off x="6426890" y="3935679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8"/>
                    <a:pt x="1082" y="2949"/>
                  </a:cubicBezTo>
                  <a:cubicBezTo>
                    <a:pt x="1434" y="3298"/>
                    <a:pt x="1866" y="3454"/>
                    <a:pt x="2290" y="3454"/>
                  </a:cubicBezTo>
                  <a:cubicBezTo>
                    <a:pt x="3178" y="3454"/>
                    <a:pt x="4029" y="2767"/>
                    <a:pt x="4029" y="1724"/>
                  </a:cubicBezTo>
                  <a:cubicBezTo>
                    <a:pt x="4029" y="767"/>
                    <a:pt x="3264" y="1"/>
                    <a:pt x="230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9448;p79">
              <a:extLst>
                <a:ext uri="{FF2B5EF4-FFF2-40B4-BE49-F238E27FC236}">
                  <a16:creationId xmlns:a16="http://schemas.microsoft.com/office/drawing/2014/main" id="{13E33B71-C745-4006-A2EA-9A29C388165F}"/>
                </a:ext>
              </a:extLst>
            </p:cNvPr>
            <p:cNvSpPr/>
            <p:nvPr/>
          </p:nvSpPr>
          <p:spPr>
            <a:xfrm>
              <a:off x="6437446" y="3972391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8" y="0"/>
                  </a:cubicBezTo>
                  <a:lnTo>
                    <a:pt x="3598" y="0"/>
                  </a:lnTo>
                  <a:cubicBezTo>
                    <a:pt x="3445" y="814"/>
                    <a:pt x="2737" y="1407"/>
                    <a:pt x="1905" y="1407"/>
                  </a:cubicBezTo>
                  <a:cubicBezTo>
                    <a:pt x="1072" y="1407"/>
                    <a:pt x="364" y="814"/>
                    <a:pt x="21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9449;p79">
              <a:extLst>
                <a:ext uri="{FF2B5EF4-FFF2-40B4-BE49-F238E27FC236}">
                  <a16:creationId xmlns:a16="http://schemas.microsoft.com/office/drawing/2014/main" id="{863EF116-41D9-45B9-8FA6-5E015E5754A6}"/>
                </a:ext>
              </a:extLst>
            </p:cNvPr>
            <p:cNvSpPr/>
            <p:nvPr/>
          </p:nvSpPr>
          <p:spPr>
            <a:xfrm>
              <a:off x="6306251" y="3833659"/>
              <a:ext cx="153070" cy="294585"/>
            </a:xfrm>
            <a:custGeom>
              <a:avLst/>
              <a:gdLst/>
              <a:ahLst/>
              <a:cxnLst/>
              <a:rect l="l" t="t" r="r" b="b"/>
              <a:pathLst>
                <a:path w="5829" h="11218" extrusionOk="0">
                  <a:moveTo>
                    <a:pt x="5603" y="1"/>
                  </a:moveTo>
                  <a:cubicBezTo>
                    <a:pt x="5530" y="1"/>
                    <a:pt x="5464" y="39"/>
                    <a:pt x="5427" y="106"/>
                  </a:cubicBezTo>
                  <a:cubicBezTo>
                    <a:pt x="5015" y="756"/>
                    <a:pt x="4527" y="1359"/>
                    <a:pt x="3972" y="1895"/>
                  </a:cubicBezTo>
                  <a:cubicBezTo>
                    <a:pt x="3139" y="2709"/>
                    <a:pt x="1819" y="3666"/>
                    <a:pt x="211" y="3666"/>
                  </a:cubicBezTo>
                  <a:cubicBezTo>
                    <a:pt x="96" y="3666"/>
                    <a:pt x="0" y="3761"/>
                    <a:pt x="0" y="3876"/>
                  </a:cubicBezTo>
                  <a:lnTo>
                    <a:pt x="0" y="7331"/>
                  </a:lnTo>
                  <a:cubicBezTo>
                    <a:pt x="0" y="7456"/>
                    <a:pt x="96" y="7551"/>
                    <a:pt x="211" y="7551"/>
                  </a:cubicBezTo>
                  <a:cubicBezTo>
                    <a:pt x="1809" y="7551"/>
                    <a:pt x="3139" y="8508"/>
                    <a:pt x="3972" y="9312"/>
                  </a:cubicBezTo>
                  <a:cubicBezTo>
                    <a:pt x="4527" y="9848"/>
                    <a:pt x="5015" y="10451"/>
                    <a:pt x="5427" y="11111"/>
                  </a:cubicBezTo>
                  <a:cubicBezTo>
                    <a:pt x="5467" y="11185"/>
                    <a:pt x="5535" y="11217"/>
                    <a:pt x="5604" y="11217"/>
                  </a:cubicBezTo>
                  <a:cubicBezTo>
                    <a:pt x="5716" y="11217"/>
                    <a:pt x="5829" y="11132"/>
                    <a:pt x="5829" y="10997"/>
                  </a:cubicBezTo>
                  <a:lnTo>
                    <a:pt x="5829" y="211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4"/>
                    <a:pt x="5624" y="1"/>
                    <a:pt x="560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9450;p79">
              <a:extLst>
                <a:ext uri="{FF2B5EF4-FFF2-40B4-BE49-F238E27FC236}">
                  <a16:creationId xmlns:a16="http://schemas.microsoft.com/office/drawing/2014/main" id="{4891F260-1643-4860-BE67-9537070DCDC3}"/>
                </a:ext>
              </a:extLst>
            </p:cNvPr>
            <p:cNvSpPr/>
            <p:nvPr/>
          </p:nvSpPr>
          <p:spPr>
            <a:xfrm>
              <a:off x="6306251" y="4009312"/>
              <a:ext cx="152833" cy="119010"/>
            </a:xfrm>
            <a:custGeom>
              <a:avLst/>
              <a:gdLst/>
              <a:ahLst/>
              <a:cxnLst/>
              <a:rect l="l" t="t" r="r" b="b"/>
              <a:pathLst>
                <a:path w="5820" h="4532" extrusionOk="0">
                  <a:moveTo>
                    <a:pt x="0" y="1"/>
                  </a:moveTo>
                  <a:lnTo>
                    <a:pt x="0" y="642"/>
                  </a:lnTo>
                  <a:cubicBezTo>
                    <a:pt x="0" y="767"/>
                    <a:pt x="96" y="862"/>
                    <a:pt x="211" y="862"/>
                  </a:cubicBezTo>
                  <a:cubicBezTo>
                    <a:pt x="1809" y="862"/>
                    <a:pt x="3130" y="1819"/>
                    <a:pt x="3962" y="2623"/>
                  </a:cubicBezTo>
                  <a:cubicBezTo>
                    <a:pt x="4518" y="3169"/>
                    <a:pt x="5006" y="3772"/>
                    <a:pt x="5417" y="4422"/>
                  </a:cubicBezTo>
                  <a:cubicBezTo>
                    <a:pt x="5462" y="4498"/>
                    <a:pt x="5534" y="4531"/>
                    <a:pt x="5604" y="4531"/>
                  </a:cubicBezTo>
                  <a:cubicBezTo>
                    <a:pt x="5713" y="4531"/>
                    <a:pt x="5819" y="4451"/>
                    <a:pt x="5819" y="4317"/>
                  </a:cubicBezTo>
                  <a:lnTo>
                    <a:pt x="5819" y="3236"/>
                  </a:lnTo>
                  <a:cubicBezTo>
                    <a:pt x="5819" y="3331"/>
                    <a:pt x="5762" y="3408"/>
                    <a:pt x="5676" y="3437"/>
                  </a:cubicBezTo>
                  <a:cubicBezTo>
                    <a:pt x="5651" y="3447"/>
                    <a:pt x="5625" y="3451"/>
                    <a:pt x="5600" y="3451"/>
                  </a:cubicBezTo>
                  <a:cubicBezTo>
                    <a:pt x="5529" y="3451"/>
                    <a:pt x="5460" y="3412"/>
                    <a:pt x="5417" y="3341"/>
                  </a:cubicBezTo>
                  <a:cubicBezTo>
                    <a:pt x="5417" y="3341"/>
                    <a:pt x="4881" y="2862"/>
                    <a:pt x="3962" y="1982"/>
                  </a:cubicBezTo>
                  <a:cubicBezTo>
                    <a:pt x="3130" y="1178"/>
                    <a:pt x="1809" y="212"/>
                    <a:pt x="211" y="212"/>
                  </a:cubicBezTo>
                  <a:cubicBezTo>
                    <a:pt x="96" y="212"/>
                    <a:pt x="0" y="116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9451;p79">
              <a:extLst>
                <a:ext uri="{FF2B5EF4-FFF2-40B4-BE49-F238E27FC236}">
                  <a16:creationId xmlns:a16="http://schemas.microsoft.com/office/drawing/2014/main" id="{A8243A7C-9A04-456C-A2C6-A2C84F0C55D9}"/>
                </a:ext>
              </a:extLst>
            </p:cNvPr>
            <p:cNvSpPr/>
            <p:nvPr/>
          </p:nvSpPr>
          <p:spPr>
            <a:xfrm>
              <a:off x="6447740" y="3811049"/>
              <a:ext cx="45509" cy="339804"/>
            </a:xfrm>
            <a:custGeom>
              <a:avLst/>
              <a:gdLst/>
              <a:ahLst/>
              <a:cxnLst/>
              <a:rect l="l" t="t" r="r" b="b"/>
              <a:pathLst>
                <a:path w="1733" h="12940" extrusionOk="0">
                  <a:moveTo>
                    <a:pt x="22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2728"/>
                  </a:lnTo>
                  <a:cubicBezTo>
                    <a:pt x="0" y="12843"/>
                    <a:pt x="96" y="12939"/>
                    <a:pt x="221" y="12939"/>
                  </a:cubicBezTo>
                  <a:lnTo>
                    <a:pt x="1513" y="12939"/>
                  </a:lnTo>
                  <a:cubicBezTo>
                    <a:pt x="1627" y="12939"/>
                    <a:pt x="1733" y="12843"/>
                    <a:pt x="1733" y="12728"/>
                  </a:cubicBezTo>
                  <a:lnTo>
                    <a:pt x="1733" y="211"/>
                  </a:lnTo>
                  <a:cubicBezTo>
                    <a:pt x="1733" y="96"/>
                    <a:pt x="1627" y="0"/>
                    <a:pt x="151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9452;p79">
              <a:extLst>
                <a:ext uri="{FF2B5EF4-FFF2-40B4-BE49-F238E27FC236}">
                  <a16:creationId xmlns:a16="http://schemas.microsoft.com/office/drawing/2014/main" id="{AEC3CA37-6DFA-408B-B6D0-732556A6B5BC}"/>
                </a:ext>
              </a:extLst>
            </p:cNvPr>
            <p:cNvSpPr/>
            <p:nvPr/>
          </p:nvSpPr>
          <p:spPr>
            <a:xfrm>
              <a:off x="6447740" y="4122677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1"/>
                  </a:lnTo>
                  <a:cubicBezTo>
                    <a:pt x="0" y="976"/>
                    <a:pt x="96" y="1072"/>
                    <a:pt x="221" y="1072"/>
                  </a:cubicBezTo>
                  <a:lnTo>
                    <a:pt x="1513" y="1072"/>
                  </a:lnTo>
                  <a:cubicBezTo>
                    <a:pt x="1627" y="1072"/>
                    <a:pt x="1733" y="97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7" y="211"/>
                    <a:pt x="1513" y="211"/>
                  </a:cubicBezTo>
                  <a:lnTo>
                    <a:pt x="221" y="211"/>
                  </a:lnTo>
                  <a:cubicBezTo>
                    <a:pt x="96" y="211"/>
                    <a:pt x="0" y="11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9453;p79">
              <a:extLst>
                <a:ext uri="{FF2B5EF4-FFF2-40B4-BE49-F238E27FC236}">
                  <a16:creationId xmlns:a16="http://schemas.microsoft.com/office/drawing/2014/main" id="{4402575F-4BC8-44A4-BDC6-0D035B2C7AB6}"/>
                </a:ext>
              </a:extLst>
            </p:cNvPr>
            <p:cNvSpPr/>
            <p:nvPr/>
          </p:nvSpPr>
          <p:spPr>
            <a:xfrm>
              <a:off x="6221300" y="3929902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2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14"/>
                  </a:lnTo>
                  <a:cubicBezTo>
                    <a:pt x="1" y="3408"/>
                    <a:pt x="479" y="3886"/>
                    <a:pt x="1072" y="3886"/>
                  </a:cubicBezTo>
                  <a:lnTo>
                    <a:pt x="1503" y="3886"/>
                  </a:lnTo>
                  <a:cubicBezTo>
                    <a:pt x="1628" y="3886"/>
                    <a:pt x="1723" y="3791"/>
                    <a:pt x="1723" y="3676"/>
                  </a:cubicBezTo>
                  <a:lnTo>
                    <a:pt x="1723" y="221"/>
                  </a:lnTo>
                  <a:cubicBezTo>
                    <a:pt x="1723" y="96"/>
                    <a:pt x="1628" y="1"/>
                    <a:pt x="150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9454;p79">
              <a:extLst>
                <a:ext uri="{FF2B5EF4-FFF2-40B4-BE49-F238E27FC236}">
                  <a16:creationId xmlns:a16="http://schemas.microsoft.com/office/drawing/2014/main" id="{994D3245-6C41-46B1-B56E-AE90AC220739}"/>
                </a:ext>
              </a:extLst>
            </p:cNvPr>
            <p:cNvSpPr/>
            <p:nvPr/>
          </p:nvSpPr>
          <p:spPr>
            <a:xfrm>
              <a:off x="6221064" y="3935180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59" y="1"/>
                  </a:moveTo>
                  <a:lnTo>
                    <a:pt x="459" y="1"/>
                  </a:lnTo>
                  <a:cubicBezTo>
                    <a:pt x="172" y="202"/>
                    <a:pt x="0" y="527"/>
                    <a:pt x="0" y="881"/>
                  </a:cubicBezTo>
                  <a:lnTo>
                    <a:pt x="0" y="2613"/>
                  </a:lnTo>
                  <a:cubicBezTo>
                    <a:pt x="0" y="3207"/>
                    <a:pt x="488" y="3685"/>
                    <a:pt x="1081" y="3685"/>
                  </a:cubicBezTo>
                  <a:lnTo>
                    <a:pt x="1512" y="3685"/>
                  </a:lnTo>
                  <a:cubicBezTo>
                    <a:pt x="1627" y="3685"/>
                    <a:pt x="1732" y="3590"/>
                    <a:pt x="1732" y="3475"/>
                  </a:cubicBezTo>
                  <a:lnTo>
                    <a:pt x="1732" y="3035"/>
                  </a:lnTo>
                  <a:lnTo>
                    <a:pt x="1081" y="3035"/>
                  </a:lnTo>
                  <a:cubicBezTo>
                    <a:pt x="727" y="3035"/>
                    <a:pt x="440" y="2747"/>
                    <a:pt x="440" y="2393"/>
                  </a:cubicBezTo>
                  <a:lnTo>
                    <a:pt x="440" y="240"/>
                  </a:lnTo>
                  <a:cubicBezTo>
                    <a:pt x="431" y="154"/>
                    <a:pt x="440" y="77"/>
                    <a:pt x="45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9455;p79">
              <a:extLst>
                <a:ext uri="{FF2B5EF4-FFF2-40B4-BE49-F238E27FC236}">
                  <a16:creationId xmlns:a16="http://schemas.microsoft.com/office/drawing/2014/main" id="{394D0428-A4C5-414E-921E-2154F8DB4670}"/>
                </a:ext>
              </a:extLst>
            </p:cNvPr>
            <p:cNvSpPr/>
            <p:nvPr/>
          </p:nvSpPr>
          <p:spPr>
            <a:xfrm>
              <a:off x="6260769" y="3929902"/>
              <a:ext cx="56800" cy="102073"/>
            </a:xfrm>
            <a:custGeom>
              <a:avLst/>
              <a:gdLst/>
              <a:ahLst/>
              <a:cxnLst/>
              <a:rect l="l" t="t" r="r" b="b"/>
              <a:pathLst>
                <a:path w="2163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9456;p79">
              <a:extLst>
                <a:ext uri="{FF2B5EF4-FFF2-40B4-BE49-F238E27FC236}">
                  <a16:creationId xmlns:a16="http://schemas.microsoft.com/office/drawing/2014/main" id="{2D8A29C4-DED6-48B1-9291-71CE20DD707C}"/>
                </a:ext>
              </a:extLst>
            </p:cNvPr>
            <p:cNvSpPr/>
            <p:nvPr/>
          </p:nvSpPr>
          <p:spPr>
            <a:xfrm>
              <a:off x="6260769" y="4014853"/>
              <a:ext cx="56800" cy="17122"/>
            </a:xfrm>
            <a:custGeom>
              <a:avLst/>
              <a:gdLst/>
              <a:ahLst/>
              <a:cxnLst/>
              <a:rect l="l" t="t" r="r" b="b"/>
              <a:pathLst>
                <a:path w="2163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9457;p79">
              <a:extLst>
                <a:ext uri="{FF2B5EF4-FFF2-40B4-BE49-F238E27FC236}">
                  <a16:creationId xmlns:a16="http://schemas.microsoft.com/office/drawing/2014/main" id="{C4D337BE-69F7-45EA-A775-6B94519980F1}"/>
                </a:ext>
              </a:extLst>
            </p:cNvPr>
            <p:cNvSpPr/>
            <p:nvPr/>
          </p:nvSpPr>
          <p:spPr>
            <a:xfrm>
              <a:off x="6260769" y="4031686"/>
              <a:ext cx="56800" cy="90755"/>
            </a:xfrm>
            <a:custGeom>
              <a:avLst/>
              <a:gdLst/>
              <a:ahLst/>
              <a:cxnLst/>
              <a:rect l="l" t="t" r="r" b="b"/>
              <a:pathLst>
                <a:path w="2163" h="3456" extrusionOk="0">
                  <a:moveTo>
                    <a:pt x="10" y="1"/>
                  </a:moveTo>
                  <a:lnTo>
                    <a:pt x="0" y="3245"/>
                  </a:lnTo>
                  <a:cubicBezTo>
                    <a:pt x="0" y="3360"/>
                    <a:pt x="96" y="3456"/>
                    <a:pt x="220" y="3456"/>
                  </a:cubicBezTo>
                  <a:lnTo>
                    <a:pt x="1082" y="3456"/>
                  </a:lnTo>
                  <a:cubicBezTo>
                    <a:pt x="1177" y="3456"/>
                    <a:pt x="1263" y="3389"/>
                    <a:pt x="1292" y="3293"/>
                  </a:cubicBezTo>
                  <a:lnTo>
                    <a:pt x="2163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9458;p79">
              <a:extLst>
                <a:ext uri="{FF2B5EF4-FFF2-40B4-BE49-F238E27FC236}">
                  <a16:creationId xmlns:a16="http://schemas.microsoft.com/office/drawing/2014/main" id="{15565FC8-EDB6-49EA-AF13-D91E0FAC7930}"/>
                </a:ext>
              </a:extLst>
            </p:cNvPr>
            <p:cNvSpPr/>
            <p:nvPr/>
          </p:nvSpPr>
          <p:spPr>
            <a:xfrm>
              <a:off x="6553542" y="3975148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8" y="441"/>
                  </a:lnTo>
                  <a:cubicBezTo>
                    <a:pt x="1226" y="441"/>
                    <a:pt x="1226" y="0"/>
                    <a:pt x="93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9459;p79">
              <a:extLst>
                <a:ext uri="{FF2B5EF4-FFF2-40B4-BE49-F238E27FC236}">
                  <a16:creationId xmlns:a16="http://schemas.microsoft.com/office/drawing/2014/main" id="{7DB83A0B-5532-4432-9C26-D7E3107DE909}"/>
                </a:ext>
              </a:extLst>
            </p:cNvPr>
            <p:cNvSpPr/>
            <p:nvPr/>
          </p:nvSpPr>
          <p:spPr>
            <a:xfrm>
              <a:off x="6532192" y="3911100"/>
              <a:ext cx="27442" cy="23608"/>
            </a:xfrm>
            <a:custGeom>
              <a:avLst/>
              <a:gdLst/>
              <a:ahLst/>
              <a:cxnLst/>
              <a:rect l="l" t="t" r="r" b="b"/>
              <a:pathLst>
                <a:path w="1045" h="89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4" y="525"/>
                  </a:lnTo>
                  <a:cubicBezTo>
                    <a:pt x="0" y="659"/>
                    <a:pt x="86" y="889"/>
                    <a:pt x="278" y="899"/>
                  </a:cubicBezTo>
                  <a:cubicBezTo>
                    <a:pt x="335" y="889"/>
                    <a:pt x="392" y="870"/>
                    <a:pt x="431" y="832"/>
                  </a:cubicBezTo>
                  <a:lnTo>
                    <a:pt x="890" y="372"/>
                  </a:lnTo>
                  <a:cubicBezTo>
                    <a:pt x="1045" y="218"/>
                    <a:pt x="899" y="0"/>
                    <a:pt x="73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9460;p79">
              <a:extLst>
                <a:ext uri="{FF2B5EF4-FFF2-40B4-BE49-F238E27FC236}">
                  <a16:creationId xmlns:a16="http://schemas.microsoft.com/office/drawing/2014/main" id="{202CBEC7-A3CA-41B1-AAF9-F156B7F3B445}"/>
                </a:ext>
              </a:extLst>
            </p:cNvPr>
            <p:cNvSpPr/>
            <p:nvPr/>
          </p:nvSpPr>
          <p:spPr>
            <a:xfrm>
              <a:off x="6531221" y="4027327"/>
              <a:ext cx="27626" cy="23503"/>
            </a:xfrm>
            <a:custGeom>
              <a:avLst/>
              <a:gdLst/>
              <a:ahLst/>
              <a:cxnLst/>
              <a:rect l="l" t="t" r="r" b="b"/>
              <a:pathLst>
                <a:path w="1052" h="895" extrusionOk="0">
                  <a:moveTo>
                    <a:pt x="310" y="0"/>
                  </a:moveTo>
                  <a:cubicBezTo>
                    <a:pt x="141" y="0"/>
                    <a:pt x="1" y="217"/>
                    <a:pt x="161" y="377"/>
                  </a:cubicBezTo>
                  <a:lnTo>
                    <a:pt x="621" y="827"/>
                  </a:lnTo>
                  <a:cubicBezTo>
                    <a:pt x="659" y="875"/>
                    <a:pt x="707" y="894"/>
                    <a:pt x="774" y="894"/>
                  </a:cubicBezTo>
                  <a:cubicBezTo>
                    <a:pt x="956" y="894"/>
                    <a:pt x="1051" y="664"/>
                    <a:pt x="918" y="530"/>
                  </a:cubicBezTo>
                  <a:lnTo>
                    <a:pt x="468" y="71"/>
                  </a:lnTo>
                  <a:cubicBezTo>
                    <a:pt x="418" y="21"/>
                    <a:pt x="363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4702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C13A64-C56A-480A-BB4E-8AEFEB873337}"/>
              </a:ext>
            </a:extLst>
          </p:cNvPr>
          <p:cNvSpPr/>
          <p:nvPr/>
        </p:nvSpPr>
        <p:spPr>
          <a:xfrm>
            <a:off x="683802" y="1534270"/>
            <a:ext cx="4173206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8C4E5-060A-473F-BC76-C56EF47AB71E}"/>
              </a:ext>
            </a:extLst>
          </p:cNvPr>
          <p:cNvSpPr/>
          <p:nvPr/>
        </p:nvSpPr>
        <p:spPr>
          <a:xfrm>
            <a:off x="683802" y="3544811"/>
            <a:ext cx="4173206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FOR DIFFERENT TOOLS AND MEDIA</a:t>
            </a:r>
            <a:endParaRPr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4751D3-936E-40FC-A817-F4A4BD58D9C9}"/>
              </a:ext>
            </a:extLst>
          </p:cNvPr>
          <p:cNvSpPr/>
          <p:nvPr/>
        </p:nvSpPr>
        <p:spPr>
          <a:xfrm>
            <a:off x="5057604" y="1656073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BED806-C8AB-4CEE-AA8D-0E8068F2CE16}"/>
              </a:ext>
            </a:extLst>
          </p:cNvPr>
          <p:cNvSpPr/>
          <p:nvPr/>
        </p:nvSpPr>
        <p:spPr>
          <a:xfrm>
            <a:off x="5057603" y="3667585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622812" y="4240285"/>
            <a:ext cx="4334494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Choose your spaces for comms &amp; act strategically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Use social media in a strategic way to amplify PEP voice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CCD34-80D6-4C3C-A6E3-C4BBB244CBD9}"/>
              </a:ext>
            </a:extLst>
          </p:cNvPr>
          <p:cNvSpPr txBox="1"/>
          <p:nvPr/>
        </p:nvSpPr>
        <p:spPr>
          <a:xfrm>
            <a:off x="6194841" y="1154155"/>
            <a:ext cx="2978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Identify/create comms tools according to the needs</a:t>
            </a:r>
          </a:p>
          <a:p>
            <a:pPr lvl="8">
              <a:buClr>
                <a:schemeClr val="accent1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Reflect together on how you can turn those tools into platforms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E2E32-A4A7-4B55-BBA9-9D580CE45706}"/>
              </a:ext>
            </a:extLst>
          </p:cNvPr>
          <p:cNvSpPr txBox="1"/>
          <p:nvPr/>
        </p:nvSpPr>
        <p:spPr>
          <a:xfrm>
            <a:off x="6221678" y="3105996"/>
            <a:ext cx="2978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Involve PEP in all the steps &amp; identify them as target group</a:t>
            </a:r>
          </a:p>
          <a:p>
            <a:pPr lvl="8">
              <a:buClr>
                <a:schemeClr val="accent1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Show the realities of PEP through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1D1B2-B3D6-472D-A947-DF9FA2DD426E}"/>
              </a:ext>
            </a:extLst>
          </p:cNvPr>
          <p:cNvSpPr txBox="1"/>
          <p:nvPr/>
        </p:nvSpPr>
        <p:spPr>
          <a:xfrm>
            <a:off x="6520950" y="4433853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Real life stories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Quotes, testimonies 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5635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C13A64-C56A-480A-BB4E-8AEFEB873337}"/>
              </a:ext>
            </a:extLst>
          </p:cNvPr>
          <p:cNvSpPr/>
          <p:nvPr/>
        </p:nvSpPr>
        <p:spPr>
          <a:xfrm>
            <a:off x="683802" y="3747651"/>
            <a:ext cx="4173206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8C4E5-060A-473F-BC76-C56EF47AB71E}"/>
              </a:ext>
            </a:extLst>
          </p:cNvPr>
          <p:cNvSpPr/>
          <p:nvPr/>
        </p:nvSpPr>
        <p:spPr>
          <a:xfrm>
            <a:off x="683802" y="1445297"/>
            <a:ext cx="4173206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FOR DIFFERENT TOOLS AND MEDIA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683802" y="4332005"/>
            <a:ext cx="4505715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/>
              <a:t>. Involve PEP (actively) in (traditional) Press and media work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4</a:t>
            </a:r>
            <a:r>
              <a:rPr lang="en-US" sz="1600" b="1" dirty="0"/>
              <a:t>. EAPN Websites should try to present the whole picture, including poverty experiences and views of PEP</a:t>
            </a:r>
          </a:p>
          <a:p>
            <a:pPr algn="l"/>
            <a:endParaRPr lang="en-US" sz="16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9853B3-A7F3-4B21-A900-510B4437F60B}"/>
              </a:ext>
            </a:extLst>
          </p:cNvPr>
          <p:cNvSpPr/>
          <p:nvPr/>
        </p:nvSpPr>
        <p:spPr>
          <a:xfrm>
            <a:off x="5057604" y="1567100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BED806-C8AB-4CEE-AA8D-0E8068F2CE16}"/>
              </a:ext>
            </a:extLst>
          </p:cNvPr>
          <p:cNvSpPr/>
          <p:nvPr/>
        </p:nvSpPr>
        <p:spPr>
          <a:xfrm>
            <a:off x="5043047" y="386945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CCD34-80D6-4C3C-A6E3-C4BBB244CBD9}"/>
              </a:ext>
            </a:extLst>
          </p:cNvPr>
          <p:cNvSpPr txBox="1"/>
          <p:nvPr/>
        </p:nvSpPr>
        <p:spPr>
          <a:xfrm>
            <a:off x="6194841" y="1268674"/>
            <a:ext cx="2978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Put PEP in the driving (writing) seat: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PEP as a spokesperson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Co-write press releases and op-eds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D2A63-CF88-469C-8B73-785C80FFA535}"/>
              </a:ext>
            </a:extLst>
          </p:cNvPr>
          <p:cNvSpPr txBox="1"/>
          <p:nvPr/>
        </p:nvSpPr>
        <p:spPr>
          <a:xfrm>
            <a:off x="6194841" y="3698950"/>
            <a:ext cx="297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Have a specific page of your site dedicated to participation: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Activities publications, news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Real life stories</a:t>
            </a:r>
          </a:p>
        </p:txBody>
      </p:sp>
    </p:spTree>
    <p:extLst>
      <p:ext uri="{BB962C8B-B14F-4D97-AF65-F5344CB8AC3E}">
        <p14:creationId xmlns:p14="http://schemas.microsoft.com/office/powerpoint/2010/main" val="177831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C13A64-C56A-480A-BB4E-8AEFEB873337}"/>
              </a:ext>
            </a:extLst>
          </p:cNvPr>
          <p:cNvSpPr/>
          <p:nvPr/>
        </p:nvSpPr>
        <p:spPr>
          <a:xfrm>
            <a:off x="378524" y="3832010"/>
            <a:ext cx="4478484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8C4E5-060A-473F-BC76-C56EF47AB71E}"/>
              </a:ext>
            </a:extLst>
          </p:cNvPr>
          <p:cNvSpPr/>
          <p:nvPr/>
        </p:nvSpPr>
        <p:spPr>
          <a:xfrm>
            <a:off x="378524" y="1445297"/>
            <a:ext cx="4478484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FOR DIFFERENT TOOLS AND MEDIA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393244" y="4155804"/>
            <a:ext cx="4505715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5</a:t>
            </a:r>
            <a:r>
              <a:rPr lang="en-US" sz="1600" b="1" dirty="0"/>
              <a:t>. Remember that EAPN Publications are natural spaces for PEP input 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6</a:t>
            </a:r>
            <a:r>
              <a:rPr lang="en-US" sz="1600" b="1" dirty="0"/>
              <a:t>. EAPN Campaigns are for and with PEP</a:t>
            </a:r>
          </a:p>
          <a:p>
            <a:pPr algn="l"/>
            <a:endParaRPr lang="en-US" sz="16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9853B3-A7F3-4B21-A900-510B4437F60B}"/>
              </a:ext>
            </a:extLst>
          </p:cNvPr>
          <p:cNvSpPr/>
          <p:nvPr/>
        </p:nvSpPr>
        <p:spPr>
          <a:xfrm>
            <a:off x="5057604" y="1567100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BED806-C8AB-4CEE-AA8D-0E8068F2CE16}"/>
              </a:ext>
            </a:extLst>
          </p:cNvPr>
          <p:cNvSpPr/>
          <p:nvPr/>
        </p:nvSpPr>
        <p:spPr>
          <a:xfrm>
            <a:off x="5043047" y="386945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CCD34-80D6-4C3C-A6E3-C4BBB244CBD9}"/>
              </a:ext>
            </a:extLst>
          </p:cNvPr>
          <p:cNvSpPr txBox="1"/>
          <p:nvPr/>
        </p:nvSpPr>
        <p:spPr>
          <a:xfrm>
            <a:off x="6194841" y="1390899"/>
            <a:ext cx="297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Involve PEP in the development of publications from the earliest stages 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D2A63-CF88-469C-8B73-785C80FFA535}"/>
              </a:ext>
            </a:extLst>
          </p:cNvPr>
          <p:cNvSpPr txBox="1"/>
          <p:nvPr/>
        </p:nvSpPr>
        <p:spPr>
          <a:xfrm>
            <a:off x="6165390" y="3191038"/>
            <a:ext cx="297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PEP should always be CENTRAL in our campaigns!</a:t>
            </a:r>
          </a:p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Involvement of PEP in the: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180F9-75D9-4942-89C7-00A3B2560877}"/>
              </a:ext>
            </a:extLst>
          </p:cNvPr>
          <p:cNvSpPr txBox="1"/>
          <p:nvPr/>
        </p:nvSpPr>
        <p:spPr>
          <a:xfrm>
            <a:off x="6497899" y="4127125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Development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Implementation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6750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C13A64-C56A-480A-BB4E-8AEFEB873337}"/>
              </a:ext>
            </a:extLst>
          </p:cNvPr>
          <p:cNvSpPr/>
          <p:nvPr/>
        </p:nvSpPr>
        <p:spPr>
          <a:xfrm>
            <a:off x="370616" y="3625848"/>
            <a:ext cx="4478484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8C4E5-060A-473F-BC76-C56EF47AB71E}"/>
              </a:ext>
            </a:extLst>
          </p:cNvPr>
          <p:cNvSpPr/>
          <p:nvPr/>
        </p:nvSpPr>
        <p:spPr>
          <a:xfrm>
            <a:off x="378524" y="1445297"/>
            <a:ext cx="4478484" cy="81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FOR DIFFERENT TOOLS AND MEDIA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378524" y="4000251"/>
            <a:ext cx="4505715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algn="l">
              <a:buClr>
                <a:srgbClr val="AC043C"/>
              </a:buClr>
              <a:buSzPct val="100000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r>
              <a:rPr lang="en-US" sz="1600" b="1" dirty="0"/>
              <a:t>Newsletters</a:t>
            </a:r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r>
              <a:rPr lang="en-US" sz="1600" b="1" dirty="0"/>
              <a:t>Videos</a:t>
            </a:r>
          </a:p>
          <a:p>
            <a:pPr marL="342900" indent="-342900" algn="l">
              <a:buClr>
                <a:srgbClr val="AC043C"/>
              </a:buClr>
              <a:buSzPct val="100000"/>
              <a:buFont typeface="+mj-lt"/>
              <a:buAutoNum type="arabicPeriod" startAt="7"/>
            </a:pPr>
            <a:endParaRPr lang="en-US" sz="16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9853B3-A7F3-4B21-A900-510B4437F60B}"/>
              </a:ext>
            </a:extLst>
          </p:cNvPr>
          <p:cNvSpPr/>
          <p:nvPr/>
        </p:nvSpPr>
        <p:spPr>
          <a:xfrm>
            <a:off x="5057604" y="1567100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BED806-C8AB-4CEE-AA8D-0E8068F2CE16}"/>
              </a:ext>
            </a:extLst>
          </p:cNvPr>
          <p:cNvSpPr/>
          <p:nvPr/>
        </p:nvSpPr>
        <p:spPr>
          <a:xfrm>
            <a:off x="5043047" y="386945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CCD34-80D6-4C3C-A6E3-C4BBB244CBD9}"/>
              </a:ext>
            </a:extLst>
          </p:cNvPr>
          <p:cNvSpPr txBox="1"/>
          <p:nvPr/>
        </p:nvSpPr>
        <p:spPr>
          <a:xfrm>
            <a:off x="6194841" y="1390899"/>
            <a:ext cx="2978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Co-write newsletters with PEP </a:t>
            </a:r>
          </a:p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	Or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Make sure of their involvement in the editorial group 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D2A63-CF88-469C-8B73-785C80FFA535}"/>
              </a:ext>
            </a:extLst>
          </p:cNvPr>
          <p:cNvSpPr txBox="1"/>
          <p:nvPr/>
        </p:nvSpPr>
        <p:spPr>
          <a:xfrm>
            <a:off x="6194841" y="3766787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Develop videos as it is a great tool to share real life PEP in the: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6265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8014F3-FB60-4182-9DF0-C3EE00E92F8C}"/>
              </a:ext>
            </a:extLst>
          </p:cNvPr>
          <p:cNvSpPr/>
          <p:nvPr/>
        </p:nvSpPr>
        <p:spPr>
          <a:xfrm>
            <a:off x="2299504" y="886485"/>
            <a:ext cx="4456740" cy="3730359"/>
          </a:xfrm>
          <a:custGeom>
            <a:avLst/>
            <a:gdLst>
              <a:gd name="connsiteX0" fmla="*/ 0 w 4456740"/>
              <a:gd name="connsiteY0" fmla="*/ 621739 h 3730359"/>
              <a:gd name="connsiteX1" fmla="*/ 621739 w 4456740"/>
              <a:gd name="connsiteY1" fmla="*/ 0 h 3730359"/>
              <a:gd name="connsiteX2" fmla="*/ 1060885 w 4456740"/>
              <a:gd name="connsiteY2" fmla="*/ 0 h 3730359"/>
              <a:gd name="connsiteX3" fmla="*/ 1500031 w 4456740"/>
              <a:gd name="connsiteY3" fmla="*/ 0 h 3730359"/>
              <a:gd name="connsiteX4" fmla="*/ 2035574 w 4456740"/>
              <a:gd name="connsiteY4" fmla="*/ 0 h 3730359"/>
              <a:gd name="connsiteX5" fmla="*/ 2635383 w 4456740"/>
              <a:gd name="connsiteY5" fmla="*/ 0 h 3730359"/>
              <a:gd name="connsiteX6" fmla="*/ 3170927 w 4456740"/>
              <a:gd name="connsiteY6" fmla="*/ 0 h 3730359"/>
              <a:gd name="connsiteX7" fmla="*/ 3835001 w 4456740"/>
              <a:gd name="connsiteY7" fmla="*/ 0 h 3730359"/>
              <a:gd name="connsiteX8" fmla="*/ 4456740 w 4456740"/>
              <a:gd name="connsiteY8" fmla="*/ 621739 h 3730359"/>
              <a:gd name="connsiteX9" fmla="*/ 4456740 w 4456740"/>
              <a:gd name="connsiteY9" fmla="*/ 1094246 h 3730359"/>
              <a:gd name="connsiteX10" fmla="*/ 4456740 w 4456740"/>
              <a:gd name="connsiteY10" fmla="*/ 1517016 h 3730359"/>
              <a:gd name="connsiteX11" fmla="*/ 4456740 w 4456740"/>
              <a:gd name="connsiteY11" fmla="*/ 1989524 h 3730359"/>
              <a:gd name="connsiteX12" fmla="*/ 4456740 w 4456740"/>
              <a:gd name="connsiteY12" fmla="*/ 2486900 h 3730359"/>
              <a:gd name="connsiteX13" fmla="*/ 4456740 w 4456740"/>
              <a:gd name="connsiteY13" fmla="*/ 3108620 h 3730359"/>
              <a:gd name="connsiteX14" fmla="*/ 3835001 w 4456740"/>
              <a:gd name="connsiteY14" fmla="*/ 3730359 h 3730359"/>
              <a:gd name="connsiteX15" fmla="*/ 3267325 w 4456740"/>
              <a:gd name="connsiteY15" fmla="*/ 3730359 h 3730359"/>
              <a:gd name="connsiteX16" fmla="*/ 2731781 w 4456740"/>
              <a:gd name="connsiteY16" fmla="*/ 3730359 h 3730359"/>
              <a:gd name="connsiteX17" fmla="*/ 2131972 w 4456740"/>
              <a:gd name="connsiteY17" fmla="*/ 3730359 h 3730359"/>
              <a:gd name="connsiteX18" fmla="*/ 1692826 w 4456740"/>
              <a:gd name="connsiteY18" fmla="*/ 3730359 h 3730359"/>
              <a:gd name="connsiteX19" fmla="*/ 1221548 w 4456740"/>
              <a:gd name="connsiteY19" fmla="*/ 3730359 h 3730359"/>
              <a:gd name="connsiteX20" fmla="*/ 621739 w 4456740"/>
              <a:gd name="connsiteY20" fmla="*/ 3730359 h 3730359"/>
              <a:gd name="connsiteX21" fmla="*/ 0 w 4456740"/>
              <a:gd name="connsiteY21" fmla="*/ 3108620 h 3730359"/>
              <a:gd name="connsiteX22" fmla="*/ 0 w 4456740"/>
              <a:gd name="connsiteY22" fmla="*/ 2611244 h 3730359"/>
              <a:gd name="connsiteX23" fmla="*/ 0 w 4456740"/>
              <a:gd name="connsiteY23" fmla="*/ 2088999 h 3730359"/>
              <a:gd name="connsiteX24" fmla="*/ 0 w 4456740"/>
              <a:gd name="connsiteY24" fmla="*/ 1616491 h 3730359"/>
              <a:gd name="connsiteX25" fmla="*/ 0 w 4456740"/>
              <a:gd name="connsiteY25" fmla="*/ 1119115 h 3730359"/>
              <a:gd name="connsiteX26" fmla="*/ 0 w 4456740"/>
              <a:gd name="connsiteY26" fmla="*/ 621739 h 37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56740" h="3730359" fill="none" extrusionOk="0">
                <a:moveTo>
                  <a:pt x="0" y="621739"/>
                </a:moveTo>
                <a:cubicBezTo>
                  <a:pt x="32144" y="263130"/>
                  <a:pt x="322157" y="-85775"/>
                  <a:pt x="621739" y="0"/>
                </a:cubicBezTo>
                <a:cubicBezTo>
                  <a:pt x="739023" y="-12634"/>
                  <a:pt x="944632" y="26848"/>
                  <a:pt x="1060885" y="0"/>
                </a:cubicBezTo>
                <a:cubicBezTo>
                  <a:pt x="1177138" y="-26848"/>
                  <a:pt x="1388188" y="38482"/>
                  <a:pt x="1500031" y="0"/>
                </a:cubicBezTo>
                <a:cubicBezTo>
                  <a:pt x="1611874" y="-38482"/>
                  <a:pt x="1847100" y="21892"/>
                  <a:pt x="2035574" y="0"/>
                </a:cubicBezTo>
                <a:cubicBezTo>
                  <a:pt x="2224048" y="-21892"/>
                  <a:pt x="2343790" y="15976"/>
                  <a:pt x="2635383" y="0"/>
                </a:cubicBezTo>
                <a:cubicBezTo>
                  <a:pt x="2926976" y="-15976"/>
                  <a:pt x="3010734" y="19234"/>
                  <a:pt x="3170927" y="0"/>
                </a:cubicBezTo>
                <a:cubicBezTo>
                  <a:pt x="3331120" y="-19234"/>
                  <a:pt x="3672809" y="8058"/>
                  <a:pt x="3835001" y="0"/>
                </a:cubicBezTo>
                <a:cubicBezTo>
                  <a:pt x="4184580" y="14250"/>
                  <a:pt x="4445260" y="377770"/>
                  <a:pt x="4456740" y="621739"/>
                </a:cubicBezTo>
                <a:cubicBezTo>
                  <a:pt x="4472459" y="856532"/>
                  <a:pt x="4444780" y="882057"/>
                  <a:pt x="4456740" y="1094246"/>
                </a:cubicBezTo>
                <a:cubicBezTo>
                  <a:pt x="4468700" y="1306435"/>
                  <a:pt x="4421120" y="1321534"/>
                  <a:pt x="4456740" y="1517016"/>
                </a:cubicBezTo>
                <a:cubicBezTo>
                  <a:pt x="4492360" y="1712498"/>
                  <a:pt x="4450388" y="1771292"/>
                  <a:pt x="4456740" y="1989524"/>
                </a:cubicBezTo>
                <a:cubicBezTo>
                  <a:pt x="4463092" y="2207756"/>
                  <a:pt x="4433018" y="2287697"/>
                  <a:pt x="4456740" y="2486900"/>
                </a:cubicBezTo>
                <a:cubicBezTo>
                  <a:pt x="4480462" y="2686103"/>
                  <a:pt x="4439377" y="2920796"/>
                  <a:pt x="4456740" y="3108620"/>
                </a:cubicBezTo>
                <a:cubicBezTo>
                  <a:pt x="4421765" y="3426898"/>
                  <a:pt x="4117697" y="3740388"/>
                  <a:pt x="3835001" y="3730359"/>
                </a:cubicBezTo>
                <a:cubicBezTo>
                  <a:pt x="3610876" y="3754237"/>
                  <a:pt x="3485465" y="3708144"/>
                  <a:pt x="3267325" y="3730359"/>
                </a:cubicBezTo>
                <a:cubicBezTo>
                  <a:pt x="3049185" y="3752574"/>
                  <a:pt x="2956471" y="3697323"/>
                  <a:pt x="2731781" y="3730359"/>
                </a:cubicBezTo>
                <a:cubicBezTo>
                  <a:pt x="2507091" y="3763395"/>
                  <a:pt x="2273401" y="3675041"/>
                  <a:pt x="2131972" y="3730359"/>
                </a:cubicBezTo>
                <a:cubicBezTo>
                  <a:pt x="1990543" y="3785677"/>
                  <a:pt x="1863789" y="3694011"/>
                  <a:pt x="1692826" y="3730359"/>
                </a:cubicBezTo>
                <a:cubicBezTo>
                  <a:pt x="1521863" y="3766707"/>
                  <a:pt x="1402767" y="3680502"/>
                  <a:pt x="1221548" y="3730359"/>
                </a:cubicBezTo>
                <a:cubicBezTo>
                  <a:pt x="1040329" y="3780216"/>
                  <a:pt x="919988" y="3724772"/>
                  <a:pt x="621739" y="3730359"/>
                </a:cubicBezTo>
                <a:cubicBezTo>
                  <a:pt x="267807" y="3750479"/>
                  <a:pt x="81549" y="3430526"/>
                  <a:pt x="0" y="3108620"/>
                </a:cubicBezTo>
                <a:cubicBezTo>
                  <a:pt x="-14310" y="2914489"/>
                  <a:pt x="46442" y="2747701"/>
                  <a:pt x="0" y="2611244"/>
                </a:cubicBezTo>
                <a:cubicBezTo>
                  <a:pt x="-46442" y="2474787"/>
                  <a:pt x="43859" y="2250113"/>
                  <a:pt x="0" y="2088999"/>
                </a:cubicBezTo>
                <a:cubicBezTo>
                  <a:pt x="-43859" y="1927885"/>
                  <a:pt x="29304" y="1731533"/>
                  <a:pt x="0" y="1616491"/>
                </a:cubicBezTo>
                <a:cubicBezTo>
                  <a:pt x="-29304" y="1501449"/>
                  <a:pt x="31206" y="1286602"/>
                  <a:pt x="0" y="1119115"/>
                </a:cubicBezTo>
                <a:cubicBezTo>
                  <a:pt x="-31206" y="951628"/>
                  <a:pt x="32250" y="768742"/>
                  <a:pt x="0" y="621739"/>
                </a:cubicBezTo>
                <a:close/>
              </a:path>
              <a:path w="4456740" h="3730359" stroke="0" extrusionOk="0">
                <a:moveTo>
                  <a:pt x="0" y="621739"/>
                </a:moveTo>
                <a:cubicBezTo>
                  <a:pt x="9031" y="280824"/>
                  <a:pt x="284835" y="13486"/>
                  <a:pt x="621739" y="0"/>
                </a:cubicBezTo>
                <a:cubicBezTo>
                  <a:pt x="818462" y="-33707"/>
                  <a:pt x="1000094" y="20917"/>
                  <a:pt x="1221548" y="0"/>
                </a:cubicBezTo>
                <a:cubicBezTo>
                  <a:pt x="1443002" y="-20917"/>
                  <a:pt x="1442426" y="37729"/>
                  <a:pt x="1660694" y="0"/>
                </a:cubicBezTo>
                <a:cubicBezTo>
                  <a:pt x="1878962" y="-37729"/>
                  <a:pt x="2043354" y="59018"/>
                  <a:pt x="2228370" y="0"/>
                </a:cubicBezTo>
                <a:cubicBezTo>
                  <a:pt x="2413386" y="-59018"/>
                  <a:pt x="2528018" y="42531"/>
                  <a:pt x="2699648" y="0"/>
                </a:cubicBezTo>
                <a:cubicBezTo>
                  <a:pt x="2871278" y="-42531"/>
                  <a:pt x="3146010" y="68718"/>
                  <a:pt x="3299457" y="0"/>
                </a:cubicBezTo>
                <a:cubicBezTo>
                  <a:pt x="3452904" y="-68718"/>
                  <a:pt x="3637478" y="64171"/>
                  <a:pt x="3835001" y="0"/>
                </a:cubicBezTo>
                <a:cubicBezTo>
                  <a:pt x="4097700" y="-16295"/>
                  <a:pt x="4365570" y="237059"/>
                  <a:pt x="4456740" y="621739"/>
                </a:cubicBezTo>
                <a:cubicBezTo>
                  <a:pt x="4469118" y="754198"/>
                  <a:pt x="4443435" y="965047"/>
                  <a:pt x="4456740" y="1094246"/>
                </a:cubicBezTo>
                <a:cubicBezTo>
                  <a:pt x="4470045" y="1223445"/>
                  <a:pt x="4447715" y="1338849"/>
                  <a:pt x="4456740" y="1541885"/>
                </a:cubicBezTo>
                <a:cubicBezTo>
                  <a:pt x="4465765" y="1744921"/>
                  <a:pt x="4441319" y="1863202"/>
                  <a:pt x="4456740" y="2014392"/>
                </a:cubicBezTo>
                <a:cubicBezTo>
                  <a:pt x="4472161" y="2165582"/>
                  <a:pt x="4403186" y="2437621"/>
                  <a:pt x="4456740" y="2561506"/>
                </a:cubicBezTo>
                <a:cubicBezTo>
                  <a:pt x="4510294" y="2685391"/>
                  <a:pt x="4409035" y="2846234"/>
                  <a:pt x="4456740" y="3108620"/>
                </a:cubicBezTo>
                <a:cubicBezTo>
                  <a:pt x="4469014" y="3454688"/>
                  <a:pt x="4092514" y="3779399"/>
                  <a:pt x="3835001" y="3730359"/>
                </a:cubicBezTo>
                <a:cubicBezTo>
                  <a:pt x="3624439" y="3767629"/>
                  <a:pt x="3572856" y="3728027"/>
                  <a:pt x="3331590" y="3730359"/>
                </a:cubicBezTo>
                <a:cubicBezTo>
                  <a:pt x="3090324" y="3732691"/>
                  <a:pt x="2990978" y="3711439"/>
                  <a:pt x="2763914" y="3730359"/>
                </a:cubicBezTo>
                <a:cubicBezTo>
                  <a:pt x="2536850" y="3749279"/>
                  <a:pt x="2339926" y="3671748"/>
                  <a:pt x="2228370" y="3730359"/>
                </a:cubicBezTo>
                <a:cubicBezTo>
                  <a:pt x="2116814" y="3788970"/>
                  <a:pt x="1897279" y="3706220"/>
                  <a:pt x="1724959" y="3730359"/>
                </a:cubicBezTo>
                <a:cubicBezTo>
                  <a:pt x="1552639" y="3754498"/>
                  <a:pt x="1420612" y="3698139"/>
                  <a:pt x="1285813" y="3730359"/>
                </a:cubicBezTo>
                <a:cubicBezTo>
                  <a:pt x="1151014" y="3762579"/>
                  <a:pt x="841408" y="3685013"/>
                  <a:pt x="621739" y="3730359"/>
                </a:cubicBezTo>
                <a:cubicBezTo>
                  <a:pt x="193443" y="3711183"/>
                  <a:pt x="22871" y="3439904"/>
                  <a:pt x="0" y="3108620"/>
                </a:cubicBezTo>
                <a:cubicBezTo>
                  <a:pt x="-37108" y="2897024"/>
                  <a:pt x="10401" y="2811228"/>
                  <a:pt x="0" y="2561506"/>
                </a:cubicBezTo>
                <a:cubicBezTo>
                  <a:pt x="-10401" y="2311784"/>
                  <a:pt x="34107" y="2261841"/>
                  <a:pt x="0" y="2014392"/>
                </a:cubicBezTo>
                <a:cubicBezTo>
                  <a:pt x="-34107" y="1766943"/>
                  <a:pt x="31156" y="1705754"/>
                  <a:pt x="0" y="1467279"/>
                </a:cubicBezTo>
                <a:cubicBezTo>
                  <a:pt x="-31156" y="1228804"/>
                  <a:pt x="35741" y="971637"/>
                  <a:pt x="0" y="621739"/>
                </a:cubicBezTo>
                <a:close/>
              </a:path>
            </a:pathLst>
          </a:custGeom>
          <a:solidFill>
            <a:srgbClr val="AC043C"/>
          </a:solidFill>
          <a:ln>
            <a:solidFill>
              <a:srgbClr val="AC043C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oogle Shape;7558;p77">
            <a:extLst>
              <a:ext uri="{FF2B5EF4-FFF2-40B4-BE49-F238E27FC236}">
                <a16:creationId xmlns:a16="http://schemas.microsoft.com/office/drawing/2014/main" id="{7E7C9581-ED58-4520-9FDE-B3B09F584BE7}"/>
              </a:ext>
            </a:extLst>
          </p:cNvPr>
          <p:cNvGrpSpPr/>
          <p:nvPr/>
        </p:nvGrpSpPr>
        <p:grpSpPr>
          <a:xfrm rot="1119124">
            <a:off x="6237541" y="533693"/>
            <a:ext cx="1471201" cy="1746885"/>
            <a:chOff x="4093603" y="4146138"/>
            <a:chExt cx="395638" cy="420544"/>
          </a:xfrm>
          <a:solidFill>
            <a:schemeClr val="accent1"/>
          </a:solidFill>
        </p:grpSpPr>
        <p:sp>
          <p:nvSpPr>
            <p:cNvPr id="19" name="Google Shape;7559;p77">
              <a:extLst>
                <a:ext uri="{FF2B5EF4-FFF2-40B4-BE49-F238E27FC236}">
                  <a16:creationId xmlns:a16="http://schemas.microsoft.com/office/drawing/2014/main" id="{A4BA15DB-AFE1-4F59-9DB4-359EC28BEFB8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560;p77">
              <a:extLst>
                <a:ext uri="{FF2B5EF4-FFF2-40B4-BE49-F238E27FC236}">
                  <a16:creationId xmlns:a16="http://schemas.microsoft.com/office/drawing/2014/main" id="{64C6EF94-303E-4C4D-B573-F5B77F530FC0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561;p77">
              <a:extLst>
                <a:ext uri="{FF2B5EF4-FFF2-40B4-BE49-F238E27FC236}">
                  <a16:creationId xmlns:a16="http://schemas.microsoft.com/office/drawing/2014/main" id="{1BD5FD0D-C06B-431E-AD12-A397E4A06CCD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562;p77">
              <a:extLst>
                <a:ext uri="{FF2B5EF4-FFF2-40B4-BE49-F238E27FC236}">
                  <a16:creationId xmlns:a16="http://schemas.microsoft.com/office/drawing/2014/main" id="{CFEAA449-CB13-4C2B-B12D-9E1D4840D56F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563;p77">
              <a:extLst>
                <a:ext uri="{FF2B5EF4-FFF2-40B4-BE49-F238E27FC236}">
                  <a16:creationId xmlns:a16="http://schemas.microsoft.com/office/drawing/2014/main" id="{E3F2B5A5-89ED-4E0A-B622-33B528D78BC1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564;p77">
              <a:extLst>
                <a:ext uri="{FF2B5EF4-FFF2-40B4-BE49-F238E27FC236}">
                  <a16:creationId xmlns:a16="http://schemas.microsoft.com/office/drawing/2014/main" id="{867BB578-6862-4BC2-9DBB-038489C9D1CA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565;p77">
              <a:extLst>
                <a:ext uri="{FF2B5EF4-FFF2-40B4-BE49-F238E27FC236}">
                  <a16:creationId xmlns:a16="http://schemas.microsoft.com/office/drawing/2014/main" id="{DE4A7582-FCCE-40D1-8315-44872412170A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566;p77">
              <a:extLst>
                <a:ext uri="{FF2B5EF4-FFF2-40B4-BE49-F238E27FC236}">
                  <a16:creationId xmlns:a16="http://schemas.microsoft.com/office/drawing/2014/main" id="{F0E85DF9-35F6-4549-BED9-49B43ECDCD2C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567;p77">
              <a:extLst>
                <a:ext uri="{FF2B5EF4-FFF2-40B4-BE49-F238E27FC236}">
                  <a16:creationId xmlns:a16="http://schemas.microsoft.com/office/drawing/2014/main" id="{AB21906A-0609-4277-B322-082969740D11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568;p77">
              <a:extLst>
                <a:ext uri="{FF2B5EF4-FFF2-40B4-BE49-F238E27FC236}">
                  <a16:creationId xmlns:a16="http://schemas.microsoft.com/office/drawing/2014/main" id="{698C51E3-BCF5-4B1B-AA7D-E6C9E01A0C0F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569;p77">
              <a:extLst>
                <a:ext uri="{FF2B5EF4-FFF2-40B4-BE49-F238E27FC236}">
                  <a16:creationId xmlns:a16="http://schemas.microsoft.com/office/drawing/2014/main" id="{0AFB3A86-A7DD-4E2E-B493-4E56C710378A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570;p77">
              <a:extLst>
                <a:ext uri="{FF2B5EF4-FFF2-40B4-BE49-F238E27FC236}">
                  <a16:creationId xmlns:a16="http://schemas.microsoft.com/office/drawing/2014/main" id="{F9E36B8B-2E07-4D3D-B85B-102E168BA337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571;p77">
              <a:extLst>
                <a:ext uri="{FF2B5EF4-FFF2-40B4-BE49-F238E27FC236}">
                  <a16:creationId xmlns:a16="http://schemas.microsoft.com/office/drawing/2014/main" id="{F7E72349-62BF-4C9C-B898-387B066E0C35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572;p77">
              <a:extLst>
                <a:ext uri="{FF2B5EF4-FFF2-40B4-BE49-F238E27FC236}">
                  <a16:creationId xmlns:a16="http://schemas.microsoft.com/office/drawing/2014/main" id="{37D8A723-3C22-4796-98BF-C9D5DC4BE805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573;p77">
              <a:extLst>
                <a:ext uri="{FF2B5EF4-FFF2-40B4-BE49-F238E27FC236}">
                  <a16:creationId xmlns:a16="http://schemas.microsoft.com/office/drawing/2014/main" id="{7A2D17E0-44BA-448A-9282-39C5420D153D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574;p77">
              <a:extLst>
                <a:ext uri="{FF2B5EF4-FFF2-40B4-BE49-F238E27FC236}">
                  <a16:creationId xmlns:a16="http://schemas.microsoft.com/office/drawing/2014/main" id="{CA78FD32-791D-463B-82DA-535476312AF8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575;p77">
              <a:extLst>
                <a:ext uri="{FF2B5EF4-FFF2-40B4-BE49-F238E27FC236}">
                  <a16:creationId xmlns:a16="http://schemas.microsoft.com/office/drawing/2014/main" id="{857EB2B8-A359-428B-8598-FAC1FE7E4855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FE8154-C496-496D-92B5-560051BED65C}"/>
              </a:ext>
            </a:extLst>
          </p:cNvPr>
          <p:cNvSpPr/>
          <p:nvPr/>
        </p:nvSpPr>
        <p:spPr>
          <a:xfrm>
            <a:off x="2328262" y="344308"/>
            <a:ext cx="4456740" cy="153339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9" name="Google Shape;1189;p50"/>
          <p:cNvSpPr txBox="1">
            <a:spLocks noGrp="1"/>
          </p:cNvSpPr>
          <p:nvPr>
            <p:ph type="title"/>
          </p:nvPr>
        </p:nvSpPr>
        <p:spPr>
          <a:xfrm>
            <a:off x="296332" y="1001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</a:t>
            </a:r>
            <a:r>
              <a:rPr lang="en-GB" b="1" dirty="0"/>
              <a:t>NSPIRATION BOX</a:t>
            </a:r>
            <a:endParaRPr b="1" dirty="0"/>
          </a:p>
        </p:txBody>
      </p:sp>
      <p:sp>
        <p:nvSpPr>
          <p:cNvPr id="39" name="Google Shape;1188;p50">
            <a:extLst>
              <a:ext uri="{FF2B5EF4-FFF2-40B4-BE49-F238E27FC236}">
                <a16:creationId xmlns:a16="http://schemas.microsoft.com/office/drawing/2014/main" id="{6CA1A201-3948-488B-9BEE-FE61C01748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684753" y="1369658"/>
            <a:ext cx="3743758" cy="2768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Using </a:t>
            </a:r>
            <a:r>
              <a:rPr lang="en-US" b="1" dirty="0">
                <a:solidFill>
                  <a:schemeClr val="bg1"/>
                </a:solidFill>
              </a:rPr>
              <a:t>different</a:t>
            </a:r>
            <a:r>
              <a:rPr lang="en-US" dirty="0">
                <a:solidFill>
                  <a:schemeClr val="bg1"/>
                </a:solidFill>
              </a:rPr>
              <a:t> platforms to amplify PEP’s voices: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Videos</a:t>
            </a:r>
            <a:r>
              <a:rPr lang="en-US" dirty="0">
                <a:solidFill>
                  <a:schemeClr val="bg1"/>
                </a:solidFill>
              </a:rPr>
              <a:t>: EAPN Netherlands</a:t>
            </a:r>
          </a:p>
          <a:p>
            <a:pPr marL="457200" lvl="1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Newsletters</a:t>
            </a:r>
            <a:r>
              <a:rPr lang="en-US" dirty="0">
                <a:solidFill>
                  <a:schemeClr val="bg1"/>
                </a:solidFill>
              </a:rPr>
              <a:t>: EAPN Spain</a:t>
            </a:r>
          </a:p>
          <a:p>
            <a:pPr marL="742950" lvl="1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LinkedIn</a:t>
            </a:r>
            <a:r>
              <a:rPr lang="en-US" dirty="0">
                <a:solidFill>
                  <a:schemeClr val="bg1"/>
                </a:solidFill>
              </a:rPr>
              <a:t>: EAPN Netherlands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0BED64-4321-4F10-B5C1-D6FF71CF44F0}"/>
              </a:ext>
            </a:extLst>
          </p:cNvPr>
          <p:cNvSpPr/>
          <p:nvPr/>
        </p:nvSpPr>
        <p:spPr>
          <a:xfrm>
            <a:off x="72370" y="2043367"/>
            <a:ext cx="2003173" cy="10567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E2D45-47E0-4402-BF2A-0EA02A39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3" y="2126235"/>
            <a:ext cx="1795628" cy="89102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F2FD14-22F2-4D70-8DA4-C2F593BC6530}"/>
              </a:ext>
            </a:extLst>
          </p:cNvPr>
          <p:cNvCxnSpPr>
            <a:cxnSpLocks/>
          </p:cNvCxnSpPr>
          <p:nvPr/>
        </p:nvCxnSpPr>
        <p:spPr>
          <a:xfrm flipV="1">
            <a:off x="2081986" y="2537547"/>
            <a:ext cx="1174610" cy="298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3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55FD49-EEE4-442F-8D17-63DCBCB3AB7E}"/>
              </a:ext>
            </a:extLst>
          </p:cNvPr>
          <p:cNvSpPr/>
          <p:nvPr/>
        </p:nvSpPr>
        <p:spPr>
          <a:xfrm>
            <a:off x="0" y="2245750"/>
            <a:ext cx="9144000" cy="2005533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0" name="Google Shape;1370;p58"/>
          <p:cNvSpPr txBox="1">
            <a:spLocks noGrp="1"/>
          </p:cNvSpPr>
          <p:nvPr>
            <p:ph type="title"/>
          </p:nvPr>
        </p:nvSpPr>
        <p:spPr>
          <a:xfrm>
            <a:off x="439753" y="2827616"/>
            <a:ext cx="788370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GB" dirty="0"/>
              <a:t>CCESSIBILITY OF</a:t>
            </a:r>
            <a:br>
              <a:rPr lang="en-GB" dirty="0"/>
            </a:br>
            <a:r>
              <a:rPr lang="en-GB" dirty="0"/>
              <a:t>OUR COMMS WORK</a:t>
            </a:r>
            <a:endParaRPr dirty="0"/>
          </a:p>
        </p:txBody>
      </p:sp>
      <p:sp>
        <p:nvSpPr>
          <p:cNvPr id="1372" name="Google Shape;1372;p58"/>
          <p:cNvSpPr txBox="1">
            <a:spLocks noGrp="1"/>
          </p:cNvSpPr>
          <p:nvPr>
            <p:ph type="title" idx="2"/>
          </p:nvPr>
        </p:nvSpPr>
        <p:spPr>
          <a:xfrm>
            <a:off x="509594" y="933682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" dirty="0">
                <a:solidFill>
                  <a:schemeClr val="accent1"/>
                </a:solidFill>
              </a:rPr>
              <a:t>4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149378" y="540800"/>
            <a:ext cx="829876" cy="120027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AIM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311700" y="835545"/>
            <a:ext cx="2613179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TARGET AUDIENCES: </a:t>
            </a:r>
          </a:p>
          <a:p>
            <a:pPr algn="l"/>
            <a:endParaRPr lang="en-GB" sz="1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F6140-27FB-4B95-8460-B09DB6B00F5F}"/>
              </a:ext>
            </a:extLst>
          </p:cNvPr>
          <p:cNvSpPr/>
          <p:nvPr/>
        </p:nvSpPr>
        <p:spPr>
          <a:xfrm>
            <a:off x="1129871" y="1866883"/>
            <a:ext cx="2613179" cy="2858798"/>
          </a:xfrm>
          <a:prstGeom prst="rect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Proxima Nova Semibold"/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Proxima Nova Semibold"/>
              </a:rPr>
              <a:t>EU institutions, national and EU level decision makers, administrations, and other stakeholders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Proxima Nova Semibold"/>
            </a:endParaRPr>
          </a:p>
          <a:p>
            <a:pPr>
              <a:buClr>
                <a:schemeClr val="bg1"/>
              </a:buClr>
            </a:pPr>
            <a:endParaRPr lang="en-US" sz="1600" dirty="0">
              <a:latin typeface="Proxima Nova Semibold"/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Proxima Nova Semibold"/>
              </a:rPr>
              <a:t>Less experience with communicating towards a wider public </a:t>
            </a:r>
          </a:p>
          <a:p>
            <a:pPr algn="ctr"/>
            <a:endParaRPr lang="en-GB" sz="1600" dirty="0">
              <a:latin typeface="Proxima Nova Semibold"/>
            </a:endParaRPr>
          </a:p>
        </p:txBody>
      </p:sp>
      <p:sp>
        <p:nvSpPr>
          <p:cNvPr id="27" name="Google Shape;1123;p49">
            <a:extLst>
              <a:ext uri="{FF2B5EF4-FFF2-40B4-BE49-F238E27FC236}">
                <a16:creationId xmlns:a16="http://schemas.microsoft.com/office/drawing/2014/main" id="{02EF4531-1A93-4F9D-B797-4957E4527E6A}"/>
              </a:ext>
            </a:extLst>
          </p:cNvPr>
          <p:cNvSpPr txBox="1">
            <a:spLocks/>
          </p:cNvSpPr>
          <p:nvPr/>
        </p:nvSpPr>
        <p:spPr>
          <a:xfrm>
            <a:off x="1395988" y="1787110"/>
            <a:ext cx="2244041" cy="15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Current Situation: </a:t>
            </a:r>
          </a:p>
          <a:p>
            <a:pPr algn="l"/>
            <a:endParaRPr lang="en-GB" sz="1600" b="1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6836399C-AFC6-41E5-AA94-97761F9459BD}"/>
              </a:ext>
            </a:extLst>
          </p:cNvPr>
          <p:cNvSpPr/>
          <p:nvPr/>
        </p:nvSpPr>
        <p:spPr>
          <a:xfrm>
            <a:off x="4012328" y="2715356"/>
            <a:ext cx="1798063" cy="1161851"/>
          </a:xfrm>
          <a:prstGeom prst="striped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Google Shape;1123;p49">
            <a:extLst>
              <a:ext uri="{FF2B5EF4-FFF2-40B4-BE49-F238E27FC236}">
                <a16:creationId xmlns:a16="http://schemas.microsoft.com/office/drawing/2014/main" id="{E80E4108-D31C-419E-9B48-36BC8C3FDCFC}"/>
              </a:ext>
            </a:extLst>
          </p:cNvPr>
          <p:cNvSpPr txBox="1">
            <a:spLocks/>
          </p:cNvSpPr>
          <p:nvPr/>
        </p:nvSpPr>
        <p:spPr>
          <a:xfrm>
            <a:off x="6171740" y="1787111"/>
            <a:ext cx="2244041" cy="15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Wanted Situation: </a:t>
            </a:r>
          </a:p>
          <a:p>
            <a:pPr algn="l"/>
            <a:endParaRPr lang="en-GB" sz="1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8A7EF0-6A32-4927-A9B3-B2B7FAEF032D}"/>
              </a:ext>
            </a:extLst>
          </p:cNvPr>
          <p:cNvSpPr/>
          <p:nvPr/>
        </p:nvSpPr>
        <p:spPr>
          <a:xfrm>
            <a:off x="5976394" y="1908661"/>
            <a:ext cx="2675828" cy="2817020"/>
          </a:xfrm>
          <a:prstGeom prst="rect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Proxima Nova Semibold"/>
              </a:rPr>
              <a:t>Still EU institutions, national and EU level decision makers, administrations, and other stakeholders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Proxima Nova Semibold"/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Proxima Nova Semibold"/>
              </a:rPr>
              <a:t>Experienced with  communicating towards a broader public </a:t>
            </a:r>
          </a:p>
          <a:p>
            <a:pPr algn="ctr"/>
            <a:endParaRPr lang="en-GB" sz="1600" dirty="0"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1268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38;p77">
            <a:extLst>
              <a:ext uri="{FF2B5EF4-FFF2-40B4-BE49-F238E27FC236}">
                <a16:creationId xmlns:a16="http://schemas.microsoft.com/office/drawing/2014/main" id="{B0FB1046-87F4-4390-AC08-13D50CEA2B89}"/>
              </a:ext>
            </a:extLst>
          </p:cNvPr>
          <p:cNvGrpSpPr/>
          <p:nvPr/>
        </p:nvGrpSpPr>
        <p:grpSpPr>
          <a:xfrm>
            <a:off x="3569056" y="2008251"/>
            <a:ext cx="2300263" cy="2349867"/>
            <a:chOff x="4147908" y="2303017"/>
            <a:chExt cx="361194" cy="35935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Google Shape;7239;p77">
              <a:extLst>
                <a:ext uri="{FF2B5EF4-FFF2-40B4-BE49-F238E27FC236}">
                  <a16:creationId xmlns:a16="http://schemas.microsoft.com/office/drawing/2014/main" id="{6B6F4374-DB62-44ED-94D0-8A15702D4AA5}"/>
                </a:ext>
              </a:extLst>
            </p:cNvPr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240;p77">
              <a:extLst>
                <a:ext uri="{FF2B5EF4-FFF2-40B4-BE49-F238E27FC236}">
                  <a16:creationId xmlns:a16="http://schemas.microsoft.com/office/drawing/2014/main" id="{C47CB084-D788-43D4-8EDD-84C581F5D0A0}"/>
                </a:ext>
              </a:extLst>
            </p:cNvPr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241;p77">
              <a:extLst>
                <a:ext uri="{FF2B5EF4-FFF2-40B4-BE49-F238E27FC236}">
                  <a16:creationId xmlns:a16="http://schemas.microsoft.com/office/drawing/2014/main" id="{818D4355-EF01-4C5B-892B-59AA24D6DD77}"/>
                </a:ext>
              </a:extLst>
            </p:cNvPr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242;p77">
              <a:extLst>
                <a:ext uri="{FF2B5EF4-FFF2-40B4-BE49-F238E27FC236}">
                  <a16:creationId xmlns:a16="http://schemas.microsoft.com/office/drawing/2014/main" id="{9C4F1BA4-DC18-4C23-8C96-31EA8E25F152}"/>
                </a:ext>
              </a:extLst>
            </p:cNvPr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243;p77">
              <a:extLst>
                <a:ext uri="{FF2B5EF4-FFF2-40B4-BE49-F238E27FC236}">
                  <a16:creationId xmlns:a16="http://schemas.microsoft.com/office/drawing/2014/main" id="{11E06B3E-99E1-4154-9739-13A1A8EAED96}"/>
                </a:ext>
              </a:extLst>
            </p:cNvPr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244;p77">
              <a:extLst>
                <a:ext uri="{FF2B5EF4-FFF2-40B4-BE49-F238E27FC236}">
                  <a16:creationId xmlns:a16="http://schemas.microsoft.com/office/drawing/2014/main" id="{DC8C647B-F749-411F-B053-01E8D2BC8C2B}"/>
                </a:ext>
              </a:extLst>
            </p:cNvPr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245;p77">
              <a:extLst>
                <a:ext uri="{FF2B5EF4-FFF2-40B4-BE49-F238E27FC236}">
                  <a16:creationId xmlns:a16="http://schemas.microsoft.com/office/drawing/2014/main" id="{84389C02-9C5B-4FE6-B148-1AFF65CA90A2}"/>
                </a:ext>
              </a:extLst>
            </p:cNvPr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7246;p77">
              <a:extLst>
                <a:ext uri="{FF2B5EF4-FFF2-40B4-BE49-F238E27FC236}">
                  <a16:creationId xmlns:a16="http://schemas.microsoft.com/office/drawing/2014/main" id="{246ADD74-A082-4DA3-B49A-5752E98A194F}"/>
                </a:ext>
              </a:extLst>
            </p:cNvPr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7247;p77">
              <a:extLst>
                <a:ext uri="{FF2B5EF4-FFF2-40B4-BE49-F238E27FC236}">
                  <a16:creationId xmlns:a16="http://schemas.microsoft.com/office/drawing/2014/main" id="{E939573A-9CC9-4007-96F3-722F6A53DCED}"/>
                </a:ext>
              </a:extLst>
            </p:cNvPr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7248;p77">
              <a:extLst>
                <a:ext uri="{FF2B5EF4-FFF2-40B4-BE49-F238E27FC236}">
                  <a16:creationId xmlns:a16="http://schemas.microsoft.com/office/drawing/2014/main" id="{7BC5AC47-6556-425C-87E8-5FD341F33EE4}"/>
                </a:ext>
              </a:extLst>
            </p:cNvPr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7249;p77">
              <a:extLst>
                <a:ext uri="{FF2B5EF4-FFF2-40B4-BE49-F238E27FC236}">
                  <a16:creationId xmlns:a16="http://schemas.microsoft.com/office/drawing/2014/main" id="{C664AA84-34B1-4998-9B73-4C468808C6D8}"/>
                </a:ext>
              </a:extLst>
            </p:cNvPr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7250;p77">
              <a:extLst>
                <a:ext uri="{FF2B5EF4-FFF2-40B4-BE49-F238E27FC236}">
                  <a16:creationId xmlns:a16="http://schemas.microsoft.com/office/drawing/2014/main" id="{1113DDB9-864D-4EEA-9DF7-99A5F30FC3E5}"/>
                </a:ext>
              </a:extLst>
            </p:cNvPr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7251;p77">
              <a:extLst>
                <a:ext uri="{FF2B5EF4-FFF2-40B4-BE49-F238E27FC236}">
                  <a16:creationId xmlns:a16="http://schemas.microsoft.com/office/drawing/2014/main" id="{59BD698A-471D-41DD-8958-67E417B56CF5}"/>
                </a:ext>
              </a:extLst>
            </p:cNvPr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7252;p77">
              <a:extLst>
                <a:ext uri="{FF2B5EF4-FFF2-40B4-BE49-F238E27FC236}">
                  <a16:creationId xmlns:a16="http://schemas.microsoft.com/office/drawing/2014/main" id="{27408240-251A-47FC-AB95-5A73019C78C9}"/>
                </a:ext>
              </a:extLst>
            </p:cNvPr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149378" y="540800"/>
            <a:ext cx="829876" cy="120027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AIM</a:t>
            </a:r>
            <a:endParaRPr dirty="0"/>
          </a:p>
        </p:txBody>
      </p:sp>
      <p:sp>
        <p:nvSpPr>
          <p:cNvPr id="1123" name="Google Shape;1123;p49"/>
          <p:cNvSpPr txBox="1">
            <a:spLocks noGrp="1"/>
          </p:cNvSpPr>
          <p:nvPr>
            <p:ph type="title" idx="2"/>
          </p:nvPr>
        </p:nvSpPr>
        <p:spPr>
          <a:xfrm>
            <a:off x="3622430" y="3111644"/>
            <a:ext cx="1813433" cy="476373"/>
          </a:xfrm>
          <a:prstGeom prst="rect">
            <a:avLst/>
          </a:prstGeom>
          <a:ln w="285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00000"/>
                </a:solidFill>
              </a:rPr>
              <a:t>ACCESSIBILITY</a:t>
            </a:r>
            <a:endParaRPr sz="1600" b="1" dirty="0">
              <a:solidFill>
                <a:srgbClr val="C00000"/>
              </a:solidFill>
            </a:endParaRPr>
          </a:p>
        </p:txBody>
      </p:sp>
      <p:sp>
        <p:nvSpPr>
          <p:cNvPr id="94" name="Google Shape;1123;p49">
            <a:extLst>
              <a:ext uri="{FF2B5EF4-FFF2-40B4-BE49-F238E27FC236}">
                <a16:creationId xmlns:a16="http://schemas.microsoft.com/office/drawing/2014/main" id="{1E94D5ED-3CDC-4E61-B63A-50C46928ADB4}"/>
              </a:ext>
            </a:extLst>
          </p:cNvPr>
          <p:cNvSpPr txBox="1">
            <a:spLocks/>
          </p:cNvSpPr>
          <p:nvPr/>
        </p:nvSpPr>
        <p:spPr>
          <a:xfrm>
            <a:off x="311700" y="4110562"/>
            <a:ext cx="1970941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b="1" dirty="0"/>
              <a:t>UNDERSTANBLE</a:t>
            </a:r>
          </a:p>
        </p:txBody>
      </p:sp>
      <p:sp>
        <p:nvSpPr>
          <p:cNvPr id="29" name="Google Shape;1123;p49">
            <a:extLst>
              <a:ext uri="{FF2B5EF4-FFF2-40B4-BE49-F238E27FC236}">
                <a16:creationId xmlns:a16="http://schemas.microsoft.com/office/drawing/2014/main" id="{D37B4B6C-C0F1-45A1-B7F2-95F912C3E3B6}"/>
              </a:ext>
            </a:extLst>
          </p:cNvPr>
          <p:cNvSpPr txBox="1">
            <a:spLocks/>
          </p:cNvSpPr>
          <p:nvPr/>
        </p:nvSpPr>
        <p:spPr>
          <a:xfrm>
            <a:off x="6919655" y="4122793"/>
            <a:ext cx="1970941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b="1" dirty="0"/>
              <a:t>EASY ACCESS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B93D1CD-44C9-4AEF-845F-A6D91B8E5777}"/>
              </a:ext>
            </a:extLst>
          </p:cNvPr>
          <p:cNvSpPr/>
          <p:nvPr/>
        </p:nvSpPr>
        <p:spPr>
          <a:xfrm rot="19781432">
            <a:off x="2140829" y="3576245"/>
            <a:ext cx="1376988" cy="361011"/>
          </a:xfrm>
          <a:prstGeom prst="leftArrow">
            <a:avLst>
              <a:gd name="adj1" fmla="val 28067"/>
              <a:gd name="adj2" fmla="val 50000"/>
            </a:avLst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256DC37B-4045-48E7-BE51-14AD55822607}"/>
              </a:ext>
            </a:extLst>
          </p:cNvPr>
          <p:cNvSpPr/>
          <p:nvPr/>
        </p:nvSpPr>
        <p:spPr>
          <a:xfrm rot="12658336">
            <a:off x="5499005" y="3593275"/>
            <a:ext cx="1416749" cy="346850"/>
          </a:xfrm>
          <a:prstGeom prst="leftArrow">
            <a:avLst>
              <a:gd name="adj1" fmla="val 28067"/>
              <a:gd name="adj2" fmla="val 50000"/>
            </a:avLst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Google Shape;1123;p49">
            <a:extLst>
              <a:ext uri="{FF2B5EF4-FFF2-40B4-BE49-F238E27FC236}">
                <a16:creationId xmlns:a16="http://schemas.microsoft.com/office/drawing/2014/main" id="{E1BBA1BD-FCEC-43FD-A4F9-6E1269355662}"/>
              </a:ext>
            </a:extLst>
          </p:cNvPr>
          <p:cNvSpPr txBox="1">
            <a:spLocks/>
          </p:cNvSpPr>
          <p:nvPr/>
        </p:nvSpPr>
        <p:spPr>
          <a:xfrm>
            <a:off x="1373920" y="1330596"/>
            <a:ext cx="7001602" cy="505200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Important to identify which TARGET AUDIENCES we are aiming at</a:t>
            </a:r>
          </a:p>
        </p:txBody>
      </p:sp>
      <p:grpSp>
        <p:nvGrpSpPr>
          <p:cNvPr id="30" name="Google Shape;7238;p77">
            <a:extLst>
              <a:ext uri="{FF2B5EF4-FFF2-40B4-BE49-F238E27FC236}">
                <a16:creationId xmlns:a16="http://schemas.microsoft.com/office/drawing/2014/main" id="{A13A0790-C476-40EC-BAB9-76C72D50B7D0}"/>
              </a:ext>
            </a:extLst>
          </p:cNvPr>
          <p:cNvGrpSpPr/>
          <p:nvPr/>
        </p:nvGrpSpPr>
        <p:grpSpPr>
          <a:xfrm>
            <a:off x="444615" y="1148099"/>
            <a:ext cx="734362" cy="768602"/>
            <a:chOff x="4147908" y="2303017"/>
            <a:chExt cx="361194" cy="359355"/>
          </a:xfrm>
          <a:solidFill>
            <a:srgbClr val="AC043C"/>
          </a:solidFill>
        </p:grpSpPr>
        <p:sp>
          <p:nvSpPr>
            <p:cNvPr id="31" name="Google Shape;7239;p77">
              <a:extLst>
                <a:ext uri="{FF2B5EF4-FFF2-40B4-BE49-F238E27FC236}">
                  <a16:creationId xmlns:a16="http://schemas.microsoft.com/office/drawing/2014/main" id="{68A1486D-EFF4-4D8F-BC3A-C739A2F4C21D}"/>
                </a:ext>
              </a:extLst>
            </p:cNvPr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240;p77">
              <a:extLst>
                <a:ext uri="{FF2B5EF4-FFF2-40B4-BE49-F238E27FC236}">
                  <a16:creationId xmlns:a16="http://schemas.microsoft.com/office/drawing/2014/main" id="{BD842FE2-A38D-4EE1-8CDA-C9C345DD9744}"/>
                </a:ext>
              </a:extLst>
            </p:cNvPr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241;p77">
              <a:extLst>
                <a:ext uri="{FF2B5EF4-FFF2-40B4-BE49-F238E27FC236}">
                  <a16:creationId xmlns:a16="http://schemas.microsoft.com/office/drawing/2014/main" id="{A185B802-3556-4DAB-9142-5C024A9AA769}"/>
                </a:ext>
              </a:extLst>
            </p:cNvPr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242;p77">
              <a:extLst>
                <a:ext uri="{FF2B5EF4-FFF2-40B4-BE49-F238E27FC236}">
                  <a16:creationId xmlns:a16="http://schemas.microsoft.com/office/drawing/2014/main" id="{38B84EB9-8DE2-422D-BCCD-62BF621A739E}"/>
                </a:ext>
              </a:extLst>
            </p:cNvPr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243;p77">
              <a:extLst>
                <a:ext uri="{FF2B5EF4-FFF2-40B4-BE49-F238E27FC236}">
                  <a16:creationId xmlns:a16="http://schemas.microsoft.com/office/drawing/2014/main" id="{EFF792C5-D14C-4EC0-8053-0C6801612C49}"/>
                </a:ext>
              </a:extLst>
            </p:cNvPr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7244;p77">
              <a:extLst>
                <a:ext uri="{FF2B5EF4-FFF2-40B4-BE49-F238E27FC236}">
                  <a16:creationId xmlns:a16="http://schemas.microsoft.com/office/drawing/2014/main" id="{B9735C0D-15ED-4A43-8BC4-0C63339A152E}"/>
                </a:ext>
              </a:extLst>
            </p:cNvPr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7245;p77">
              <a:extLst>
                <a:ext uri="{FF2B5EF4-FFF2-40B4-BE49-F238E27FC236}">
                  <a16:creationId xmlns:a16="http://schemas.microsoft.com/office/drawing/2014/main" id="{0F4E2602-4FA9-4308-9B72-4BA13530E150}"/>
                </a:ext>
              </a:extLst>
            </p:cNvPr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7246;p77">
              <a:extLst>
                <a:ext uri="{FF2B5EF4-FFF2-40B4-BE49-F238E27FC236}">
                  <a16:creationId xmlns:a16="http://schemas.microsoft.com/office/drawing/2014/main" id="{C6AF9578-04EB-4394-910B-38167B83E377}"/>
                </a:ext>
              </a:extLst>
            </p:cNvPr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7247;p77">
              <a:extLst>
                <a:ext uri="{FF2B5EF4-FFF2-40B4-BE49-F238E27FC236}">
                  <a16:creationId xmlns:a16="http://schemas.microsoft.com/office/drawing/2014/main" id="{E87C02EA-AB38-427C-A378-16DD71EF41E0}"/>
                </a:ext>
              </a:extLst>
            </p:cNvPr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7248;p77">
              <a:extLst>
                <a:ext uri="{FF2B5EF4-FFF2-40B4-BE49-F238E27FC236}">
                  <a16:creationId xmlns:a16="http://schemas.microsoft.com/office/drawing/2014/main" id="{F8CBDDBC-2143-4FF3-AC95-2174E4EBC000}"/>
                </a:ext>
              </a:extLst>
            </p:cNvPr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7249;p77">
              <a:extLst>
                <a:ext uri="{FF2B5EF4-FFF2-40B4-BE49-F238E27FC236}">
                  <a16:creationId xmlns:a16="http://schemas.microsoft.com/office/drawing/2014/main" id="{9A476FC0-1185-45A4-9C9D-0F184B2BF3B3}"/>
                </a:ext>
              </a:extLst>
            </p:cNvPr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7250;p77">
              <a:extLst>
                <a:ext uri="{FF2B5EF4-FFF2-40B4-BE49-F238E27FC236}">
                  <a16:creationId xmlns:a16="http://schemas.microsoft.com/office/drawing/2014/main" id="{68245A92-09A4-403E-B395-4F8E8DDD9D2B}"/>
                </a:ext>
              </a:extLst>
            </p:cNvPr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7251;p77">
              <a:extLst>
                <a:ext uri="{FF2B5EF4-FFF2-40B4-BE49-F238E27FC236}">
                  <a16:creationId xmlns:a16="http://schemas.microsoft.com/office/drawing/2014/main" id="{152C0D75-CDA8-4408-B446-FC0EBCC212BF}"/>
                </a:ext>
              </a:extLst>
            </p:cNvPr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7252;p77">
              <a:extLst>
                <a:ext uri="{FF2B5EF4-FFF2-40B4-BE49-F238E27FC236}">
                  <a16:creationId xmlns:a16="http://schemas.microsoft.com/office/drawing/2014/main" id="{5AFDF524-ADB5-4878-BE1F-0E44159332BA}"/>
                </a:ext>
              </a:extLst>
            </p:cNvPr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6763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F6B282-FB03-4DC5-957D-CE745EB17E15}"/>
              </a:ext>
            </a:extLst>
          </p:cNvPr>
          <p:cNvSpPr/>
          <p:nvPr/>
        </p:nvSpPr>
        <p:spPr>
          <a:xfrm>
            <a:off x="588744" y="969950"/>
            <a:ext cx="7960659" cy="3711388"/>
          </a:xfrm>
          <a:prstGeom prst="round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Google Shape;293;p34">
            <a:extLst>
              <a:ext uri="{FF2B5EF4-FFF2-40B4-BE49-F238E27FC236}">
                <a16:creationId xmlns:a16="http://schemas.microsoft.com/office/drawing/2014/main" id="{9C76765C-19B8-4179-A0AE-CDDDC75AAD64}"/>
              </a:ext>
            </a:extLst>
          </p:cNvPr>
          <p:cNvSpPr/>
          <p:nvPr/>
        </p:nvSpPr>
        <p:spPr>
          <a:xfrm>
            <a:off x="3375000" y="540350"/>
            <a:ext cx="2394000" cy="143700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p37"/>
          <p:cNvSpPr txBox="1">
            <a:spLocks noGrp="1"/>
          </p:cNvSpPr>
          <p:nvPr>
            <p:ph type="subTitle" idx="1"/>
          </p:nvPr>
        </p:nvSpPr>
        <p:spPr>
          <a:xfrm>
            <a:off x="4571949" y="1713708"/>
            <a:ext cx="3617400" cy="5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Proxima Nova Semibold"/>
              </a:rPr>
              <a:t>CREATION</a:t>
            </a:r>
            <a:r>
              <a:rPr lang="en-GB" sz="1600" dirty="0">
                <a:solidFill>
                  <a:schemeClr val="bg1"/>
                </a:solidFill>
                <a:latin typeface="Proxima Nova Semibold"/>
              </a:rPr>
              <a:t>: </a:t>
            </a:r>
            <a:r>
              <a:rPr lang="en-GB" sz="1600" b="1" dirty="0">
                <a:solidFill>
                  <a:schemeClr val="bg1"/>
                </a:solidFill>
                <a:latin typeface="Proxima Nova Semibold"/>
              </a:rPr>
              <a:t>2018</a:t>
            </a:r>
            <a:endParaRPr sz="1600" b="1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2"/>
          </p:nvPr>
        </p:nvSpPr>
        <p:spPr>
          <a:xfrm>
            <a:off x="5216299" y="2318161"/>
            <a:ext cx="3333104" cy="2172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Clr>
                <a:schemeClr val="bg1"/>
              </a:buClr>
              <a:buNone/>
            </a:pPr>
            <a:r>
              <a:rPr lang="en-GB" b="1" dirty="0">
                <a:solidFill>
                  <a:schemeClr val="bg1"/>
                </a:solidFill>
                <a:latin typeface="Proxima Nova Semibold"/>
              </a:rPr>
              <a:t>give</a:t>
            </a:r>
            <a:r>
              <a:rPr lang="en-GB" dirty="0">
                <a:solidFill>
                  <a:schemeClr val="bg1"/>
                </a:solidFill>
                <a:latin typeface="Proxima Nova Semibold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Proxima Nova Semibold"/>
              </a:rPr>
              <a:t>guidance to the EAPN Communications work, with a specific focus on: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bg1"/>
                </a:solidFill>
                <a:latin typeface="Proxima Nova Semibold"/>
              </a:rPr>
              <a:t>how PEP can participate in this work,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bg1"/>
                </a:solidFill>
                <a:latin typeface="Proxima Nova Semibold"/>
              </a:rPr>
              <a:t>how their voices, experiences and perspective can be made more visible. </a:t>
            </a:r>
            <a:endParaRPr lang="en-GB" i="1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438" name="Google Shape;43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Comm’On Group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9CC70-50E3-45AC-83BA-61115EDD3B02}"/>
              </a:ext>
            </a:extLst>
          </p:cNvPr>
          <p:cNvSpPr txBox="1"/>
          <p:nvPr/>
        </p:nvSpPr>
        <p:spPr>
          <a:xfrm>
            <a:off x="5400586" y="1198434"/>
            <a:ext cx="3007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Proxima Nova Semibold"/>
              </a:rPr>
              <a:t>EAPN Communications Working group, aka ‘</a:t>
            </a:r>
            <a:r>
              <a:rPr lang="en-GB" b="1" dirty="0">
                <a:solidFill>
                  <a:schemeClr val="bg1"/>
                </a:solidFill>
                <a:latin typeface="Proxima Nova Semibold"/>
              </a:rPr>
              <a:t>COMM’ON’ GROUP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8F8ACD-5F63-4A04-B22D-191C64419049}"/>
              </a:ext>
            </a:extLst>
          </p:cNvPr>
          <p:cNvCxnSpPr>
            <a:cxnSpLocks/>
          </p:cNvCxnSpPr>
          <p:nvPr/>
        </p:nvCxnSpPr>
        <p:spPr>
          <a:xfrm>
            <a:off x="4671892" y="1836484"/>
            <a:ext cx="3877511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C58F93-2924-4BF5-AFCF-22BAA5A4F55A}"/>
              </a:ext>
            </a:extLst>
          </p:cNvPr>
          <p:cNvCxnSpPr>
            <a:cxnSpLocks/>
          </p:cNvCxnSpPr>
          <p:nvPr/>
        </p:nvCxnSpPr>
        <p:spPr>
          <a:xfrm>
            <a:off x="4671892" y="2322195"/>
            <a:ext cx="3877511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B571D8-9F9F-4D0C-9B70-8CE7B3B4ACA4}"/>
              </a:ext>
            </a:extLst>
          </p:cNvPr>
          <p:cNvSpPr txBox="1"/>
          <p:nvPr/>
        </p:nvSpPr>
        <p:spPr>
          <a:xfrm>
            <a:off x="4602736" y="1324171"/>
            <a:ext cx="86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roxima Nova Semibold"/>
              </a:rPr>
              <a:t>NAME: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8D6E6-9EAF-4FDF-938D-B4A58BAD09A7}"/>
              </a:ext>
            </a:extLst>
          </p:cNvPr>
          <p:cNvSpPr txBox="1"/>
          <p:nvPr/>
        </p:nvSpPr>
        <p:spPr>
          <a:xfrm>
            <a:off x="4596383" y="2370798"/>
            <a:ext cx="86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roxima Nova Semibold"/>
              </a:rPr>
              <a:t>TASK: 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F7913-47CB-40C9-8652-7B069F1347A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97823" y="1223843"/>
            <a:ext cx="3105988" cy="3203602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FAF8123-4C74-4DEA-9424-CF35F9F7201C}"/>
              </a:ext>
            </a:extLst>
          </p:cNvPr>
          <p:cNvSpPr/>
          <p:nvPr/>
        </p:nvSpPr>
        <p:spPr>
          <a:xfrm>
            <a:off x="943973" y="3025234"/>
            <a:ext cx="2375529" cy="67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F75D83-D3A1-472C-943A-34AF836C9BD4}"/>
              </a:ext>
            </a:extLst>
          </p:cNvPr>
          <p:cNvSpPr/>
          <p:nvPr/>
        </p:nvSpPr>
        <p:spPr>
          <a:xfrm>
            <a:off x="943974" y="1276826"/>
            <a:ext cx="2375529" cy="67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oogle Shape;1123;p49">
            <a:extLst>
              <a:ext uri="{FF2B5EF4-FFF2-40B4-BE49-F238E27FC236}">
                <a16:creationId xmlns:a16="http://schemas.microsoft.com/office/drawing/2014/main" id="{EFCF5C62-22C9-452F-AF81-7233968E9268}"/>
              </a:ext>
            </a:extLst>
          </p:cNvPr>
          <p:cNvSpPr txBox="1">
            <a:spLocks/>
          </p:cNvSpPr>
          <p:nvPr/>
        </p:nvSpPr>
        <p:spPr>
          <a:xfrm>
            <a:off x="943973" y="3445113"/>
            <a:ext cx="2699364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 Using </a:t>
            </a:r>
            <a:r>
              <a:rPr lang="en-US" sz="1600" b="1" dirty="0">
                <a:solidFill>
                  <a:srgbClr val="C00000"/>
                </a:solidFill>
              </a:rPr>
              <a:t>the national language</a:t>
            </a: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Aim to use </a:t>
            </a:r>
            <a:r>
              <a:rPr lang="en-US" sz="1600" b="1" dirty="0">
                <a:solidFill>
                  <a:srgbClr val="C00000"/>
                </a:solidFill>
              </a:rPr>
              <a:t>plain language</a:t>
            </a:r>
          </a:p>
          <a:p>
            <a:pPr algn="l"/>
            <a:endParaRPr lang="en-US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LANGUAGE</a:t>
            </a:r>
            <a:endParaRPr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220BF066-8FA3-459E-B89F-A3200867F8AE}"/>
              </a:ext>
            </a:extLst>
          </p:cNvPr>
          <p:cNvSpPr/>
          <p:nvPr/>
        </p:nvSpPr>
        <p:spPr>
          <a:xfrm>
            <a:off x="3745143" y="3075123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843EEF-93E6-4BAC-AD1F-5394576B50FB}"/>
              </a:ext>
            </a:extLst>
          </p:cNvPr>
          <p:cNvSpPr txBox="1"/>
          <p:nvPr/>
        </p:nvSpPr>
        <p:spPr>
          <a:xfrm>
            <a:off x="5308021" y="3046011"/>
            <a:ext cx="3528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Longer-term objective: plain language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Intermediate steps: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1A6345-A83D-47DC-B7D4-12913FC59521}"/>
              </a:ext>
            </a:extLst>
          </p:cNvPr>
          <p:cNvSpPr txBox="1"/>
          <p:nvPr/>
        </p:nvSpPr>
        <p:spPr>
          <a:xfrm>
            <a:off x="5583025" y="3784675"/>
            <a:ext cx="2978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Specific publications in plain language (i.e. when PEP are the target audience)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Hiring experts to translate papers 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909137B-D1ED-4A14-9C1D-04487D02B12F}"/>
              </a:ext>
            </a:extLst>
          </p:cNvPr>
          <p:cNvSpPr/>
          <p:nvPr/>
        </p:nvSpPr>
        <p:spPr>
          <a:xfrm>
            <a:off x="3681757" y="1276826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17DFB9-085E-4FB3-9262-010E6973A458}"/>
              </a:ext>
            </a:extLst>
          </p:cNvPr>
          <p:cNvSpPr txBox="1"/>
          <p:nvPr/>
        </p:nvSpPr>
        <p:spPr>
          <a:xfrm>
            <a:off x="5252126" y="1157028"/>
            <a:ext cx="3528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Essential for the success of our content strategy </a:t>
            </a:r>
          </a:p>
          <a:p>
            <a:pPr>
              <a:buClr>
                <a:schemeClr val="accent1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Help to break down stereotypes about (people experiencing) poverty and raise awareness 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45152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FAF8123-4C74-4DEA-9424-CF35F9F7201C}"/>
              </a:ext>
            </a:extLst>
          </p:cNvPr>
          <p:cNvSpPr/>
          <p:nvPr/>
        </p:nvSpPr>
        <p:spPr>
          <a:xfrm>
            <a:off x="943973" y="3378698"/>
            <a:ext cx="2375529" cy="67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F75D83-D3A1-472C-943A-34AF836C9BD4}"/>
              </a:ext>
            </a:extLst>
          </p:cNvPr>
          <p:cNvSpPr/>
          <p:nvPr/>
        </p:nvSpPr>
        <p:spPr>
          <a:xfrm>
            <a:off x="943974" y="1510492"/>
            <a:ext cx="2375529" cy="103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oogle Shape;1123;p49">
            <a:extLst>
              <a:ext uri="{FF2B5EF4-FFF2-40B4-BE49-F238E27FC236}">
                <a16:creationId xmlns:a16="http://schemas.microsoft.com/office/drawing/2014/main" id="{EFCF5C62-22C9-452F-AF81-7233968E9268}"/>
              </a:ext>
            </a:extLst>
          </p:cNvPr>
          <p:cNvSpPr txBox="1">
            <a:spLocks/>
          </p:cNvSpPr>
          <p:nvPr/>
        </p:nvSpPr>
        <p:spPr>
          <a:xfrm>
            <a:off x="943973" y="3798577"/>
            <a:ext cx="2699364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</a:t>
            </a:r>
            <a:r>
              <a:rPr lang="en-US" sz="1600" b="1" dirty="0">
                <a:solidFill>
                  <a:srgbClr val="C00000"/>
                </a:solidFill>
              </a:rPr>
              <a:t>Highlight human stories, </a:t>
            </a:r>
            <a:r>
              <a:rPr lang="en-US" sz="1600" b="1" dirty="0"/>
              <a:t>realities and experiences from the ground</a:t>
            </a: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endParaRPr lang="en-US" sz="1600" b="1" dirty="0">
              <a:solidFill>
                <a:schemeClr val="accent1"/>
              </a:solidFill>
            </a:endParaRPr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</a:t>
            </a:r>
            <a:r>
              <a:rPr lang="en-US" sz="1600" b="1" dirty="0">
                <a:solidFill>
                  <a:srgbClr val="C00000"/>
                </a:solidFill>
              </a:rPr>
              <a:t>Involvement of PEP </a:t>
            </a:r>
            <a:r>
              <a:rPr lang="en-US" sz="1600" b="1" dirty="0"/>
              <a:t>from the beginning</a:t>
            </a:r>
          </a:p>
          <a:p>
            <a:pPr algn="l"/>
            <a:endParaRPr lang="en-US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CONTENT</a:t>
            </a:r>
            <a:endParaRPr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220BF066-8FA3-459E-B89F-A3200867F8AE}"/>
              </a:ext>
            </a:extLst>
          </p:cNvPr>
          <p:cNvSpPr/>
          <p:nvPr/>
        </p:nvSpPr>
        <p:spPr>
          <a:xfrm>
            <a:off x="3745143" y="3428587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843EEF-93E6-4BAC-AD1F-5394576B50FB}"/>
              </a:ext>
            </a:extLst>
          </p:cNvPr>
          <p:cNvSpPr txBox="1"/>
          <p:nvPr/>
        </p:nvSpPr>
        <p:spPr>
          <a:xfrm>
            <a:off x="5308021" y="3521536"/>
            <a:ext cx="352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Will have a positive impact on: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1A6345-A83D-47DC-B7D4-12913FC59521}"/>
              </a:ext>
            </a:extLst>
          </p:cNvPr>
          <p:cNvSpPr txBox="1"/>
          <p:nvPr/>
        </p:nvSpPr>
        <p:spPr>
          <a:xfrm>
            <a:off x="5583025" y="3841908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 content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 accessibility of our ‘products’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909137B-D1ED-4A14-9C1D-04487D02B12F}"/>
              </a:ext>
            </a:extLst>
          </p:cNvPr>
          <p:cNvSpPr/>
          <p:nvPr/>
        </p:nvSpPr>
        <p:spPr>
          <a:xfrm>
            <a:off x="3681757" y="1630290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17DFB9-085E-4FB3-9262-010E6973A458}"/>
              </a:ext>
            </a:extLst>
          </p:cNvPr>
          <p:cNvSpPr txBox="1"/>
          <p:nvPr/>
        </p:nvSpPr>
        <p:spPr>
          <a:xfrm>
            <a:off x="5308021" y="1496042"/>
            <a:ext cx="3528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Essential for the success of our content strategy </a:t>
            </a:r>
          </a:p>
          <a:p>
            <a:pPr>
              <a:buClr>
                <a:schemeClr val="accent1"/>
              </a:buClr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Help to break down stereotypes about (people experiencing) poverty and raise awareness 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26526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231914-34A9-40D1-8372-E47A0487CBF6}"/>
              </a:ext>
            </a:extLst>
          </p:cNvPr>
          <p:cNvSpPr/>
          <p:nvPr/>
        </p:nvSpPr>
        <p:spPr>
          <a:xfrm>
            <a:off x="709754" y="2540548"/>
            <a:ext cx="2895993" cy="81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55689" y="490443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0" y="2053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STYLE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3423509" y="4426201"/>
            <a:ext cx="3100196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</p:txBody>
      </p:sp>
      <p:sp>
        <p:nvSpPr>
          <p:cNvPr id="6" name="Google Shape;1123;p49">
            <a:extLst>
              <a:ext uri="{FF2B5EF4-FFF2-40B4-BE49-F238E27FC236}">
                <a16:creationId xmlns:a16="http://schemas.microsoft.com/office/drawing/2014/main" id="{F7B7578D-B566-4C9C-B337-229540166BAF}"/>
              </a:ext>
            </a:extLst>
          </p:cNvPr>
          <p:cNvSpPr txBox="1">
            <a:spLocks/>
          </p:cNvSpPr>
          <p:nvPr/>
        </p:nvSpPr>
        <p:spPr>
          <a:xfrm>
            <a:off x="867029" y="2888342"/>
            <a:ext cx="2780778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Not only focus on the language but also </a:t>
            </a:r>
            <a:r>
              <a:rPr lang="en-US" sz="1600" b="1" dirty="0">
                <a:solidFill>
                  <a:srgbClr val="C00000"/>
                </a:solidFill>
              </a:rPr>
              <a:t>to show things visually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grpSp>
        <p:nvGrpSpPr>
          <p:cNvPr id="10" name="Google Shape;7885;p77">
            <a:extLst>
              <a:ext uri="{FF2B5EF4-FFF2-40B4-BE49-F238E27FC236}">
                <a16:creationId xmlns:a16="http://schemas.microsoft.com/office/drawing/2014/main" id="{4FE52C46-9712-4965-8B08-EC75CA0B3C11}"/>
              </a:ext>
            </a:extLst>
          </p:cNvPr>
          <p:cNvGrpSpPr/>
          <p:nvPr/>
        </p:nvGrpSpPr>
        <p:grpSpPr>
          <a:xfrm>
            <a:off x="5824498" y="4315525"/>
            <a:ext cx="559884" cy="595011"/>
            <a:chOff x="7606826" y="2419290"/>
            <a:chExt cx="274550" cy="354728"/>
          </a:xfrm>
        </p:grpSpPr>
        <p:sp>
          <p:nvSpPr>
            <p:cNvPr id="11" name="Google Shape;7886;p77">
              <a:extLst>
                <a:ext uri="{FF2B5EF4-FFF2-40B4-BE49-F238E27FC236}">
                  <a16:creationId xmlns:a16="http://schemas.microsoft.com/office/drawing/2014/main" id="{030AE177-2C70-4890-8DDA-0D8C2861CC2C}"/>
                </a:ext>
              </a:extLst>
            </p:cNvPr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887;p77">
              <a:extLst>
                <a:ext uri="{FF2B5EF4-FFF2-40B4-BE49-F238E27FC236}">
                  <a16:creationId xmlns:a16="http://schemas.microsoft.com/office/drawing/2014/main" id="{6C3A6A0F-6688-4FBF-A045-746B382D6AC4}"/>
                </a:ext>
              </a:extLst>
            </p:cNvPr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7888;p77">
              <a:extLst>
                <a:ext uri="{FF2B5EF4-FFF2-40B4-BE49-F238E27FC236}">
                  <a16:creationId xmlns:a16="http://schemas.microsoft.com/office/drawing/2014/main" id="{2CDF2848-1B7B-45A7-AD38-8FA1B191B436}"/>
                </a:ext>
              </a:extLst>
            </p:cNvPr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889;p77">
              <a:extLst>
                <a:ext uri="{FF2B5EF4-FFF2-40B4-BE49-F238E27FC236}">
                  <a16:creationId xmlns:a16="http://schemas.microsoft.com/office/drawing/2014/main" id="{E7206765-CCDC-4E78-A890-2EE2D2C3484F}"/>
                </a:ext>
              </a:extLst>
            </p:cNvPr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7890;p77">
              <a:extLst>
                <a:ext uri="{FF2B5EF4-FFF2-40B4-BE49-F238E27FC236}">
                  <a16:creationId xmlns:a16="http://schemas.microsoft.com/office/drawing/2014/main" id="{9BC64742-D6D2-44F6-B77A-490763E09E38}"/>
                </a:ext>
              </a:extLst>
            </p:cNvPr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7891;p77">
              <a:extLst>
                <a:ext uri="{FF2B5EF4-FFF2-40B4-BE49-F238E27FC236}">
                  <a16:creationId xmlns:a16="http://schemas.microsoft.com/office/drawing/2014/main" id="{11C242EC-0DA2-41DA-B4F6-378DF9A10BD5}"/>
                </a:ext>
              </a:extLst>
            </p:cNvPr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7892;p77">
              <a:extLst>
                <a:ext uri="{FF2B5EF4-FFF2-40B4-BE49-F238E27FC236}">
                  <a16:creationId xmlns:a16="http://schemas.microsoft.com/office/drawing/2014/main" id="{F7BAEE95-E298-4134-8072-2A1B92A54A28}"/>
                </a:ext>
              </a:extLst>
            </p:cNvPr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893;p77">
              <a:extLst>
                <a:ext uri="{FF2B5EF4-FFF2-40B4-BE49-F238E27FC236}">
                  <a16:creationId xmlns:a16="http://schemas.microsoft.com/office/drawing/2014/main" id="{FD0E3B25-8550-41CA-A477-BB1BC8BA7F92}"/>
                </a:ext>
              </a:extLst>
            </p:cNvPr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894;p77">
              <a:extLst>
                <a:ext uri="{FF2B5EF4-FFF2-40B4-BE49-F238E27FC236}">
                  <a16:creationId xmlns:a16="http://schemas.microsoft.com/office/drawing/2014/main" id="{6A744055-5927-4D19-AB15-A4705A21DF00}"/>
                </a:ext>
              </a:extLst>
            </p:cNvPr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895;p77">
              <a:extLst>
                <a:ext uri="{FF2B5EF4-FFF2-40B4-BE49-F238E27FC236}">
                  <a16:creationId xmlns:a16="http://schemas.microsoft.com/office/drawing/2014/main" id="{5EF3C898-9BB2-423C-9573-1B8C4E0F2863}"/>
                </a:ext>
              </a:extLst>
            </p:cNvPr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896;p77">
              <a:extLst>
                <a:ext uri="{FF2B5EF4-FFF2-40B4-BE49-F238E27FC236}">
                  <a16:creationId xmlns:a16="http://schemas.microsoft.com/office/drawing/2014/main" id="{B541C30E-8347-4DA4-80B8-68DD9CDA955F}"/>
                </a:ext>
              </a:extLst>
            </p:cNvPr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897;p77">
              <a:extLst>
                <a:ext uri="{FF2B5EF4-FFF2-40B4-BE49-F238E27FC236}">
                  <a16:creationId xmlns:a16="http://schemas.microsoft.com/office/drawing/2014/main" id="{4BB9532D-1D54-4D19-81C2-D92DE2EF8846}"/>
                </a:ext>
              </a:extLst>
            </p:cNvPr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898;p77">
              <a:extLst>
                <a:ext uri="{FF2B5EF4-FFF2-40B4-BE49-F238E27FC236}">
                  <a16:creationId xmlns:a16="http://schemas.microsoft.com/office/drawing/2014/main" id="{EE8F65E5-00E8-404D-8A98-D2E77D2356D1}"/>
                </a:ext>
              </a:extLst>
            </p:cNvPr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899;p77">
              <a:extLst>
                <a:ext uri="{FF2B5EF4-FFF2-40B4-BE49-F238E27FC236}">
                  <a16:creationId xmlns:a16="http://schemas.microsoft.com/office/drawing/2014/main" id="{535A8D36-7CED-4C95-8FC9-E8931A00A1B3}"/>
                </a:ext>
              </a:extLst>
            </p:cNvPr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900;p77">
              <a:extLst>
                <a:ext uri="{FF2B5EF4-FFF2-40B4-BE49-F238E27FC236}">
                  <a16:creationId xmlns:a16="http://schemas.microsoft.com/office/drawing/2014/main" id="{51D6B65A-6327-4C36-9BA8-928EC31CA827}"/>
                </a:ext>
              </a:extLst>
            </p:cNvPr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7901;p77">
            <a:extLst>
              <a:ext uri="{FF2B5EF4-FFF2-40B4-BE49-F238E27FC236}">
                <a16:creationId xmlns:a16="http://schemas.microsoft.com/office/drawing/2014/main" id="{5C56A29E-0088-44E2-B4CA-FC62E2E9D487}"/>
              </a:ext>
            </a:extLst>
          </p:cNvPr>
          <p:cNvGrpSpPr/>
          <p:nvPr/>
        </p:nvGrpSpPr>
        <p:grpSpPr>
          <a:xfrm>
            <a:off x="6545070" y="4284083"/>
            <a:ext cx="529341" cy="647318"/>
            <a:chOff x="8062968" y="2419290"/>
            <a:chExt cx="263316" cy="354728"/>
          </a:xfrm>
        </p:grpSpPr>
        <p:sp>
          <p:nvSpPr>
            <p:cNvPr id="28" name="Google Shape;7902;p77">
              <a:extLst>
                <a:ext uri="{FF2B5EF4-FFF2-40B4-BE49-F238E27FC236}">
                  <a16:creationId xmlns:a16="http://schemas.microsoft.com/office/drawing/2014/main" id="{ED4078B8-ADF0-456F-B5D1-E7851C08365B}"/>
                </a:ext>
              </a:extLst>
            </p:cNvPr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903;p77">
              <a:extLst>
                <a:ext uri="{FF2B5EF4-FFF2-40B4-BE49-F238E27FC236}">
                  <a16:creationId xmlns:a16="http://schemas.microsoft.com/office/drawing/2014/main" id="{4FBE4335-A8CC-4211-8BD2-CF3D7A8C3148}"/>
                </a:ext>
              </a:extLst>
            </p:cNvPr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904;p77">
              <a:extLst>
                <a:ext uri="{FF2B5EF4-FFF2-40B4-BE49-F238E27FC236}">
                  <a16:creationId xmlns:a16="http://schemas.microsoft.com/office/drawing/2014/main" id="{483721E6-B890-4613-A258-11A9D24F1A65}"/>
                </a:ext>
              </a:extLst>
            </p:cNvPr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905;p77">
              <a:extLst>
                <a:ext uri="{FF2B5EF4-FFF2-40B4-BE49-F238E27FC236}">
                  <a16:creationId xmlns:a16="http://schemas.microsoft.com/office/drawing/2014/main" id="{C5210931-B53F-4ECD-B8BB-165838398362}"/>
                </a:ext>
              </a:extLst>
            </p:cNvPr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906;p77">
              <a:extLst>
                <a:ext uri="{FF2B5EF4-FFF2-40B4-BE49-F238E27FC236}">
                  <a16:creationId xmlns:a16="http://schemas.microsoft.com/office/drawing/2014/main" id="{590ADC2E-8DC4-4D0B-ABC5-8438A549938A}"/>
                </a:ext>
              </a:extLst>
            </p:cNvPr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907;p77">
              <a:extLst>
                <a:ext uri="{FF2B5EF4-FFF2-40B4-BE49-F238E27FC236}">
                  <a16:creationId xmlns:a16="http://schemas.microsoft.com/office/drawing/2014/main" id="{8BDAC1F0-8191-4E75-B6FE-1692041A7E64}"/>
                </a:ext>
              </a:extLst>
            </p:cNvPr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908;p77">
              <a:extLst>
                <a:ext uri="{FF2B5EF4-FFF2-40B4-BE49-F238E27FC236}">
                  <a16:creationId xmlns:a16="http://schemas.microsoft.com/office/drawing/2014/main" id="{FC3648C1-4096-42EE-A205-FEAC697007C4}"/>
                </a:ext>
              </a:extLst>
            </p:cNvPr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909;p77">
              <a:extLst>
                <a:ext uri="{FF2B5EF4-FFF2-40B4-BE49-F238E27FC236}">
                  <a16:creationId xmlns:a16="http://schemas.microsoft.com/office/drawing/2014/main" id="{0C455AAD-2922-4E49-9284-E62080FA6E5C}"/>
                </a:ext>
              </a:extLst>
            </p:cNvPr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7910;p77">
              <a:extLst>
                <a:ext uri="{FF2B5EF4-FFF2-40B4-BE49-F238E27FC236}">
                  <a16:creationId xmlns:a16="http://schemas.microsoft.com/office/drawing/2014/main" id="{88BAA8D4-CCAF-4E8A-93B3-FCA493EF6F25}"/>
                </a:ext>
              </a:extLst>
            </p:cNvPr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7911;p77">
              <a:extLst>
                <a:ext uri="{FF2B5EF4-FFF2-40B4-BE49-F238E27FC236}">
                  <a16:creationId xmlns:a16="http://schemas.microsoft.com/office/drawing/2014/main" id="{FEFC8D23-1E69-4373-83E5-231C2DC15A60}"/>
                </a:ext>
              </a:extLst>
            </p:cNvPr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7912;p77">
              <a:extLst>
                <a:ext uri="{FF2B5EF4-FFF2-40B4-BE49-F238E27FC236}">
                  <a16:creationId xmlns:a16="http://schemas.microsoft.com/office/drawing/2014/main" id="{BFFB3CFF-DCC1-4FDD-83C1-322D0FEB4B34}"/>
                </a:ext>
              </a:extLst>
            </p:cNvPr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7913;p77">
              <a:extLst>
                <a:ext uri="{FF2B5EF4-FFF2-40B4-BE49-F238E27FC236}">
                  <a16:creationId xmlns:a16="http://schemas.microsoft.com/office/drawing/2014/main" id="{66BA52E1-273E-4DCA-9708-05A07D3A4F51}"/>
                </a:ext>
              </a:extLst>
            </p:cNvPr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7914;p77">
              <a:extLst>
                <a:ext uri="{FF2B5EF4-FFF2-40B4-BE49-F238E27FC236}">
                  <a16:creationId xmlns:a16="http://schemas.microsoft.com/office/drawing/2014/main" id="{FA18F6B2-BBCC-4BD6-A663-28AE6178885F}"/>
                </a:ext>
              </a:extLst>
            </p:cNvPr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7915;p77">
              <a:extLst>
                <a:ext uri="{FF2B5EF4-FFF2-40B4-BE49-F238E27FC236}">
                  <a16:creationId xmlns:a16="http://schemas.microsoft.com/office/drawing/2014/main" id="{5CB4A3A3-282A-4AF7-B301-FC05D062B37B}"/>
                </a:ext>
              </a:extLst>
            </p:cNvPr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7916;p77">
              <a:extLst>
                <a:ext uri="{FF2B5EF4-FFF2-40B4-BE49-F238E27FC236}">
                  <a16:creationId xmlns:a16="http://schemas.microsoft.com/office/drawing/2014/main" id="{ABF5130A-D03D-434A-8F85-A30398FF25F4}"/>
                </a:ext>
              </a:extLst>
            </p:cNvPr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7917;p77">
              <a:extLst>
                <a:ext uri="{FF2B5EF4-FFF2-40B4-BE49-F238E27FC236}">
                  <a16:creationId xmlns:a16="http://schemas.microsoft.com/office/drawing/2014/main" id="{83B08E0E-9AA9-4760-A558-AD356FBC8D32}"/>
                </a:ext>
              </a:extLst>
            </p:cNvPr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7918;p77">
              <a:extLst>
                <a:ext uri="{FF2B5EF4-FFF2-40B4-BE49-F238E27FC236}">
                  <a16:creationId xmlns:a16="http://schemas.microsoft.com/office/drawing/2014/main" id="{1C0B7DBB-DCF8-4EBA-9D59-B2EC9F39EA56}"/>
                </a:ext>
              </a:extLst>
            </p:cNvPr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D5B013D2-654E-4822-8F0C-376DE007FE7F}"/>
              </a:ext>
            </a:extLst>
          </p:cNvPr>
          <p:cNvSpPr/>
          <p:nvPr/>
        </p:nvSpPr>
        <p:spPr>
          <a:xfrm>
            <a:off x="3852797" y="2663238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391B9A-25B8-4AD7-9DA5-043FC081638C}"/>
              </a:ext>
            </a:extLst>
          </p:cNvPr>
          <p:cNvSpPr txBox="1"/>
          <p:nvPr/>
        </p:nvSpPr>
        <p:spPr>
          <a:xfrm>
            <a:off x="5178292" y="1205442"/>
            <a:ext cx="352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Use </a:t>
            </a:r>
            <a:r>
              <a:rPr lang="en-US" b="1" dirty="0">
                <a:solidFill>
                  <a:schemeClr val="accent1"/>
                </a:solidFill>
                <a:latin typeface="Proxima Nova Semibold"/>
              </a:rPr>
              <a:t>alternative tools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:</a:t>
            </a:r>
          </a:p>
        </p:txBody>
      </p:sp>
      <p:pic>
        <p:nvPicPr>
          <p:cNvPr id="1123" name="Picture 1122" descr="A group of people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1019710B-1BA0-4B26-A49A-10D996AD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76" y="2197549"/>
            <a:ext cx="1634836" cy="1226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4" name="TextBox 1123">
            <a:extLst>
              <a:ext uri="{FF2B5EF4-FFF2-40B4-BE49-F238E27FC236}">
                <a16:creationId xmlns:a16="http://schemas.microsoft.com/office/drawing/2014/main" id="{45E6685E-E79A-46E1-B512-8BEC6CA9383B}"/>
              </a:ext>
            </a:extLst>
          </p:cNvPr>
          <p:cNvSpPr txBox="1"/>
          <p:nvPr/>
        </p:nvSpPr>
        <p:spPr>
          <a:xfrm>
            <a:off x="7305051" y="2114550"/>
            <a:ext cx="16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 Semibold"/>
              </a:rPr>
              <a:t>Comm’On First Meeting in Oslo. 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403C3-266B-4FDF-94A3-898FF0B99FA6}"/>
              </a:ext>
            </a:extLst>
          </p:cNvPr>
          <p:cNvSpPr txBox="1"/>
          <p:nvPr/>
        </p:nvSpPr>
        <p:spPr>
          <a:xfrm>
            <a:off x="5423740" y="1689777"/>
            <a:ext cx="335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Picture with a short text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27E274-308F-4239-97C7-FB453970B693}"/>
              </a:ext>
            </a:extLst>
          </p:cNvPr>
          <p:cNvSpPr txBox="1"/>
          <p:nvPr/>
        </p:nvSpPr>
        <p:spPr>
          <a:xfrm>
            <a:off x="5507476" y="3639148"/>
            <a:ext cx="335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Infographic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  <p:pic>
        <p:nvPicPr>
          <p:cNvPr id="1126" name="Picture 11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244183-59FA-434D-B726-AD729FB5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348" y="3188626"/>
            <a:ext cx="1015582" cy="18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18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8014F3-FB60-4182-9DF0-C3EE00E92F8C}"/>
              </a:ext>
            </a:extLst>
          </p:cNvPr>
          <p:cNvSpPr/>
          <p:nvPr/>
        </p:nvSpPr>
        <p:spPr>
          <a:xfrm>
            <a:off x="2299504" y="886485"/>
            <a:ext cx="4456740" cy="3730359"/>
          </a:xfrm>
          <a:custGeom>
            <a:avLst/>
            <a:gdLst>
              <a:gd name="connsiteX0" fmla="*/ 0 w 4456740"/>
              <a:gd name="connsiteY0" fmla="*/ 621739 h 3730359"/>
              <a:gd name="connsiteX1" fmla="*/ 621739 w 4456740"/>
              <a:gd name="connsiteY1" fmla="*/ 0 h 3730359"/>
              <a:gd name="connsiteX2" fmla="*/ 1060885 w 4456740"/>
              <a:gd name="connsiteY2" fmla="*/ 0 h 3730359"/>
              <a:gd name="connsiteX3" fmla="*/ 1500031 w 4456740"/>
              <a:gd name="connsiteY3" fmla="*/ 0 h 3730359"/>
              <a:gd name="connsiteX4" fmla="*/ 2035574 w 4456740"/>
              <a:gd name="connsiteY4" fmla="*/ 0 h 3730359"/>
              <a:gd name="connsiteX5" fmla="*/ 2635383 w 4456740"/>
              <a:gd name="connsiteY5" fmla="*/ 0 h 3730359"/>
              <a:gd name="connsiteX6" fmla="*/ 3170927 w 4456740"/>
              <a:gd name="connsiteY6" fmla="*/ 0 h 3730359"/>
              <a:gd name="connsiteX7" fmla="*/ 3835001 w 4456740"/>
              <a:gd name="connsiteY7" fmla="*/ 0 h 3730359"/>
              <a:gd name="connsiteX8" fmla="*/ 4456740 w 4456740"/>
              <a:gd name="connsiteY8" fmla="*/ 621739 h 3730359"/>
              <a:gd name="connsiteX9" fmla="*/ 4456740 w 4456740"/>
              <a:gd name="connsiteY9" fmla="*/ 1094246 h 3730359"/>
              <a:gd name="connsiteX10" fmla="*/ 4456740 w 4456740"/>
              <a:gd name="connsiteY10" fmla="*/ 1517016 h 3730359"/>
              <a:gd name="connsiteX11" fmla="*/ 4456740 w 4456740"/>
              <a:gd name="connsiteY11" fmla="*/ 1989524 h 3730359"/>
              <a:gd name="connsiteX12" fmla="*/ 4456740 w 4456740"/>
              <a:gd name="connsiteY12" fmla="*/ 2486900 h 3730359"/>
              <a:gd name="connsiteX13" fmla="*/ 4456740 w 4456740"/>
              <a:gd name="connsiteY13" fmla="*/ 3108620 h 3730359"/>
              <a:gd name="connsiteX14" fmla="*/ 3835001 w 4456740"/>
              <a:gd name="connsiteY14" fmla="*/ 3730359 h 3730359"/>
              <a:gd name="connsiteX15" fmla="*/ 3267325 w 4456740"/>
              <a:gd name="connsiteY15" fmla="*/ 3730359 h 3730359"/>
              <a:gd name="connsiteX16" fmla="*/ 2731781 w 4456740"/>
              <a:gd name="connsiteY16" fmla="*/ 3730359 h 3730359"/>
              <a:gd name="connsiteX17" fmla="*/ 2131972 w 4456740"/>
              <a:gd name="connsiteY17" fmla="*/ 3730359 h 3730359"/>
              <a:gd name="connsiteX18" fmla="*/ 1692826 w 4456740"/>
              <a:gd name="connsiteY18" fmla="*/ 3730359 h 3730359"/>
              <a:gd name="connsiteX19" fmla="*/ 1221548 w 4456740"/>
              <a:gd name="connsiteY19" fmla="*/ 3730359 h 3730359"/>
              <a:gd name="connsiteX20" fmla="*/ 621739 w 4456740"/>
              <a:gd name="connsiteY20" fmla="*/ 3730359 h 3730359"/>
              <a:gd name="connsiteX21" fmla="*/ 0 w 4456740"/>
              <a:gd name="connsiteY21" fmla="*/ 3108620 h 3730359"/>
              <a:gd name="connsiteX22" fmla="*/ 0 w 4456740"/>
              <a:gd name="connsiteY22" fmla="*/ 2611244 h 3730359"/>
              <a:gd name="connsiteX23" fmla="*/ 0 w 4456740"/>
              <a:gd name="connsiteY23" fmla="*/ 2088999 h 3730359"/>
              <a:gd name="connsiteX24" fmla="*/ 0 w 4456740"/>
              <a:gd name="connsiteY24" fmla="*/ 1616491 h 3730359"/>
              <a:gd name="connsiteX25" fmla="*/ 0 w 4456740"/>
              <a:gd name="connsiteY25" fmla="*/ 1119115 h 3730359"/>
              <a:gd name="connsiteX26" fmla="*/ 0 w 4456740"/>
              <a:gd name="connsiteY26" fmla="*/ 621739 h 37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56740" h="3730359" fill="none" extrusionOk="0">
                <a:moveTo>
                  <a:pt x="0" y="621739"/>
                </a:moveTo>
                <a:cubicBezTo>
                  <a:pt x="32144" y="263130"/>
                  <a:pt x="322157" y="-85775"/>
                  <a:pt x="621739" y="0"/>
                </a:cubicBezTo>
                <a:cubicBezTo>
                  <a:pt x="739023" y="-12634"/>
                  <a:pt x="944632" y="26848"/>
                  <a:pt x="1060885" y="0"/>
                </a:cubicBezTo>
                <a:cubicBezTo>
                  <a:pt x="1177138" y="-26848"/>
                  <a:pt x="1388188" y="38482"/>
                  <a:pt x="1500031" y="0"/>
                </a:cubicBezTo>
                <a:cubicBezTo>
                  <a:pt x="1611874" y="-38482"/>
                  <a:pt x="1847100" y="21892"/>
                  <a:pt x="2035574" y="0"/>
                </a:cubicBezTo>
                <a:cubicBezTo>
                  <a:pt x="2224048" y="-21892"/>
                  <a:pt x="2343790" y="15976"/>
                  <a:pt x="2635383" y="0"/>
                </a:cubicBezTo>
                <a:cubicBezTo>
                  <a:pt x="2926976" y="-15976"/>
                  <a:pt x="3010734" y="19234"/>
                  <a:pt x="3170927" y="0"/>
                </a:cubicBezTo>
                <a:cubicBezTo>
                  <a:pt x="3331120" y="-19234"/>
                  <a:pt x="3672809" y="8058"/>
                  <a:pt x="3835001" y="0"/>
                </a:cubicBezTo>
                <a:cubicBezTo>
                  <a:pt x="4184580" y="14250"/>
                  <a:pt x="4445260" y="377770"/>
                  <a:pt x="4456740" y="621739"/>
                </a:cubicBezTo>
                <a:cubicBezTo>
                  <a:pt x="4472459" y="856532"/>
                  <a:pt x="4444780" y="882057"/>
                  <a:pt x="4456740" y="1094246"/>
                </a:cubicBezTo>
                <a:cubicBezTo>
                  <a:pt x="4468700" y="1306435"/>
                  <a:pt x="4421120" y="1321534"/>
                  <a:pt x="4456740" y="1517016"/>
                </a:cubicBezTo>
                <a:cubicBezTo>
                  <a:pt x="4492360" y="1712498"/>
                  <a:pt x="4450388" y="1771292"/>
                  <a:pt x="4456740" y="1989524"/>
                </a:cubicBezTo>
                <a:cubicBezTo>
                  <a:pt x="4463092" y="2207756"/>
                  <a:pt x="4433018" y="2287697"/>
                  <a:pt x="4456740" y="2486900"/>
                </a:cubicBezTo>
                <a:cubicBezTo>
                  <a:pt x="4480462" y="2686103"/>
                  <a:pt x="4439377" y="2920796"/>
                  <a:pt x="4456740" y="3108620"/>
                </a:cubicBezTo>
                <a:cubicBezTo>
                  <a:pt x="4421765" y="3426898"/>
                  <a:pt x="4117697" y="3740388"/>
                  <a:pt x="3835001" y="3730359"/>
                </a:cubicBezTo>
                <a:cubicBezTo>
                  <a:pt x="3610876" y="3754237"/>
                  <a:pt x="3485465" y="3708144"/>
                  <a:pt x="3267325" y="3730359"/>
                </a:cubicBezTo>
                <a:cubicBezTo>
                  <a:pt x="3049185" y="3752574"/>
                  <a:pt x="2956471" y="3697323"/>
                  <a:pt x="2731781" y="3730359"/>
                </a:cubicBezTo>
                <a:cubicBezTo>
                  <a:pt x="2507091" y="3763395"/>
                  <a:pt x="2273401" y="3675041"/>
                  <a:pt x="2131972" y="3730359"/>
                </a:cubicBezTo>
                <a:cubicBezTo>
                  <a:pt x="1990543" y="3785677"/>
                  <a:pt x="1863789" y="3694011"/>
                  <a:pt x="1692826" y="3730359"/>
                </a:cubicBezTo>
                <a:cubicBezTo>
                  <a:pt x="1521863" y="3766707"/>
                  <a:pt x="1402767" y="3680502"/>
                  <a:pt x="1221548" y="3730359"/>
                </a:cubicBezTo>
                <a:cubicBezTo>
                  <a:pt x="1040329" y="3780216"/>
                  <a:pt x="919988" y="3724772"/>
                  <a:pt x="621739" y="3730359"/>
                </a:cubicBezTo>
                <a:cubicBezTo>
                  <a:pt x="267807" y="3750479"/>
                  <a:pt x="81549" y="3430526"/>
                  <a:pt x="0" y="3108620"/>
                </a:cubicBezTo>
                <a:cubicBezTo>
                  <a:pt x="-14310" y="2914489"/>
                  <a:pt x="46442" y="2747701"/>
                  <a:pt x="0" y="2611244"/>
                </a:cubicBezTo>
                <a:cubicBezTo>
                  <a:pt x="-46442" y="2474787"/>
                  <a:pt x="43859" y="2250113"/>
                  <a:pt x="0" y="2088999"/>
                </a:cubicBezTo>
                <a:cubicBezTo>
                  <a:pt x="-43859" y="1927885"/>
                  <a:pt x="29304" y="1731533"/>
                  <a:pt x="0" y="1616491"/>
                </a:cubicBezTo>
                <a:cubicBezTo>
                  <a:pt x="-29304" y="1501449"/>
                  <a:pt x="31206" y="1286602"/>
                  <a:pt x="0" y="1119115"/>
                </a:cubicBezTo>
                <a:cubicBezTo>
                  <a:pt x="-31206" y="951628"/>
                  <a:pt x="32250" y="768742"/>
                  <a:pt x="0" y="621739"/>
                </a:cubicBezTo>
                <a:close/>
              </a:path>
              <a:path w="4456740" h="3730359" stroke="0" extrusionOk="0">
                <a:moveTo>
                  <a:pt x="0" y="621739"/>
                </a:moveTo>
                <a:cubicBezTo>
                  <a:pt x="9031" y="280824"/>
                  <a:pt x="284835" y="13486"/>
                  <a:pt x="621739" y="0"/>
                </a:cubicBezTo>
                <a:cubicBezTo>
                  <a:pt x="818462" y="-33707"/>
                  <a:pt x="1000094" y="20917"/>
                  <a:pt x="1221548" y="0"/>
                </a:cubicBezTo>
                <a:cubicBezTo>
                  <a:pt x="1443002" y="-20917"/>
                  <a:pt x="1442426" y="37729"/>
                  <a:pt x="1660694" y="0"/>
                </a:cubicBezTo>
                <a:cubicBezTo>
                  <a:pt x="1878962" y="-37729"/>
                  <a:pt x="2043354" y="59018"/>
                  <a:pt x="2228370" y="0"/>
                </a:cubicBezTo>
                <a:cubicBezTo>
                  <a:pt x="2413386" y="-59018"/>
                  <a:pt x="2528018" y="42531"/>
                  <a:pt x="2699648" y="0"/>
                </a:cubicBezTo>
                <a:cubicBezTo>
                  <a:pt x="2871278" y="-42531"/>
                  <a:pt x="3146010" y="68718"/>
                  <a:pt x="3299457" y="0"/>
                </a:cubicBezTo>
                <a:cubicBezTo>
                  <a:pt x="3452904" y="-68718"/>
                  <a:pt x="3637478" y="64171"/>
                  <a:pt x="3835001" y="0"/>
                </a:cubicBezTo>
                <a:cubicBezTo>
                  <a:pt x="4097700" y="-16295"/>
                  <a:pt x="4365570" y="237059"/>
                  <a:pt x="4456740" y="621739"/>
                </a:cubicBezTo>
                <a:cubicBezTo>
                  <a:pt x="4469118" y="754198"/>
                  <a:pt x="4443435" y="965047"/>
                  <a:pt x="4456740" y="1094246"/>
                </a:cubicBezTo>
                <a:cubicBezTo>
                  <a:pt x="4470045" y="1223445"/>
                  <a:pt x="4447715" y="1338849"/>
                  <a:pt x="4456740" y="1541885"/>
                </a:cubicBezTo>
                <a:cubicBezTo>
                  <a:pt x="4465765" y="1744921"/>
                  <a:pt x="4441319" y="1863202"/>
                  <a:pt x="4456740" y="2014392"/>
                </a:cubicBezTo>
                <a:cubicBezTo>
                  <a:pt x="4472161" y="2165582"/>
                  <a:pt x="4403186" y="2437621"/>
                  <a:pt x="4456740" y="2561506"/>
                </a:cubicBezTo>
                <a:cubicBezTo>
                  <a:pt x="4510294" y="2685391"/>
                  <a:pt x="4409035" y="2846234"/>
                  <a:pt x="4456740" y="3108620"/>
                </a:cubicBezTo>
                <a:cubicBezTo>
                  <a:pt x="4469014" y="3454688"/>
                  <a:pt x="4092514" y="3779399"/>
                  <a:pt x="3835001" y="3730359"/>
                </a:cubicBezTo>
                <a:cubicBezTo>
                  <a:pt x="3624439" y="3767629"/>
                  <a:pt x="3572856" y="3728027"/>
                  <a:pt x="3331590" y="3730359"/>
                </a:cubicBezTo>
                <a:cubicBezTo>
                  <a:pt x="3090324" y="3732691"/>
                  <a:pt x="2990978" y="3711439"/>
                  <a:pt x="2763914" y="3730359"/>
                </a:cubicBezTo>
                <a:cubicBezTo>
                  <a:pt x="2536850" y="3749279"/>
                  <a:pt x="2339926" y="3671748"/>
                  <a:pt x="2228370" y="3730359"/>
                </a:cubicBezTo>
                <a:cubicBezTo>
                  <a:pt x="2116814" y="3788970"/>
                  <a:pt x="1897279" y="3706220"/>
                  <a:pt x="1724959" y="3730359"/>
                </a:cubicBezTo>
                <a:cubicBezTo>
                  <a:pt x="1552639" y="3754498"/>
                  <a:pt x="1420612" y="3698139"/>
                  <a:pt x="1285813" y="3730359"/>
                </a:cubicBezTo>
                <a:cubicBezTo>
                  <a:pt x="1151014" y="3762579"/>
                  <a:pt x="841408" y="3685013"/>
                  <a:pt x="621739" y="3730359"/>
                </a:cubicBezTo>
                <a:cubicBezTo>
                  <a:pt x="193443" y="3711183"/>
                  <a:pt x="22871" y="3439904"/>
                  <a:pt x="0" y="3108620"/>
                </a:cubicBezTo>
                <a:cubicBezTo>
                  <a:pt x="-37108" y="2897024"/>
                  <a:pt x="10401" y="2811228"/>
                  <a:pt x="0" y="2561506"/>
                </a:cubicBezTo>
                <a:cubicBezTo>
                  <a:pt x="-10401" y="2311784"/>
                  <a:pt x="34107" y="2261841"/>
                  <a:pt x="0" y="2014392"/>
                </a:cubicBezTo>
                <a:cubicBezTo>
                  <a:pt x="-34107" y="1766943"/>
                  <a:pt x="31156" y="1705754"/>
                  <a:pt x="0" y="1467279"/>
                </a:cubicBezTo>
                <a:cubicBezTo>
                  <a:pt x="-31156" y="1228804"/>
                  <a:pt x="35741" y="971637"/>
                  <a:pt x="0" y="621739"/>
                </a:cubicBezTo>
                <a:close/>
              </a:path>
            </a:pathLst>
          </a:custGeom>
          <a:solidFill>
            <a:srgbClr val="AC043C"/>
          </a:solidFill>
          <a:ln>
            <a:solidFill>
              <a:srgbClr val="AC043C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oogle Shape;7558;p77">
            <a:extLst>
              <a:ext uri="{FF2B5EF4-FFF2-40B4-BE49-F238E27FC236}">
                <a16:creationId xmlns:a16="http://schemas.microsoft.com/office/drawing/2014/main" id="{7E7C9581-ED58-4520-9FDE-B3B09F584BE7}"/>
              </a:ext>
            </a:extLst>
          </p:cNvPr>
          <p:cNvGrpSpPr/>
          <p:nvPr/>
        </p:nvGrpSpPr>
        <p:grpSpPr>
          <a:xfrm rot="1119124">
            <a:off x="6237541" y="533693"/>
            <a:ext cx="1471201" cy="1746885"/>
            <a:chOff x="4093603" y="4146138"/>
            <a:chExt cx="395638" cy="420544"/>
          </a:xfrm>
          <a:solidFill>
            <a:schemeClr val="accent1"/>
          </a:solidFill>
        </p:grpSpPr>
        <p:sp>
          <p:nvSpPr>
            <p:cNvPr id="19" name="Google Shape;7559;p77">
              <a:extLst>
                <a:ext uri="{FF2B5EF4-FFF2-40B4-BE49-F238E27FC236}">
                  <a16:creationId xmlns:a16="http://schemas.microsoft.com/office/drawing/2014/main" id="{A4BA15DB-AFE1-4F59-9DB4-359EC28BEFB8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560;p77">
              <a:extLst>
                <a:ext uri="{FF2B5EF4-FFF2-40B4-BE49-F238E27FC236}">
                  <a16:creationId xmlns:a16="http://schemas.microsoft.com/office/drawing/2014/main" id="{64C6EF94-303E-4C4D-B573-F5B77F530FC0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561;p77">
              <a:extLst>
                <a:ext uri="{FF2B5EF4-FFF2-40B4-BE49-F238E27FC236}">
                  <a16:creationId xmlns:a16="http://schemas.microsoft.com/office/drawing/2014/main" id="{1BD5FD0D-C06B-431E-AD12-A397E4A06CCD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562;p77">
              <a:extLst>
                <a:ext uri="{FF2B5EF4-FFF2-40B4-BE49-F238E27FC236}">
                  <a16:creationId xmlns:a16="http://schemas.microsoft.com/office/drawing/2014/main" id="{CFEAA449-CB13-4C2B-B12D-9E1D4840D56F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563;p77">
              <a:extLst>
                <a:ext uri="{FF2B5EF4-FFF2-40B4-BE49-F238E27FC236}">
                  <a16:creationId xmlns:a16="http://schemas.microsoft.com/office/drawing/2014/main" id="{E3F2B5A5-89ED-4E0A-B622-33B528D78BC1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564;p77">
              <a:extLst>
                <a:ext uri="{FF2B5EF4-FFF2-40B4-BE49-F238E27FC236}">
                  <a16:creationId xmlns:a16="http://schemas.microsoft.com/office/drawing/2014/main" id="{867BB578-6862-4BC2-9DBB-038489C9D1CA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565;p77">
              <a:extLst>
                <a:ext uri="{FF2B5EF4-FFF2-40B4-BE49-F238E27FC236}">
                  <a16:creationId xmlns:a16="http://schemas.microsoft.com/office/drawing/2014/main" id="{DE4A7582-FCCE-40D1-8315-44872412170A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566;p77">
              <a:extLst>
                <a:ext uri="{FF2B5EF4-FFF2-40B4-BE49-F238E27FC236}">
                  <a16:creationId xmlns:a16="http://schemas.microsoft.com/office/drawing/2014/main" id="{F0E85DF9-35F6-4549-BED9-49B43ECDCD2C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567;p77">
              <a:extLst>
                <a:ext uri="{FF2B5EF4-FFF2-40B4-BE49-F238E27FC236}">
                  <a16:creationId xmlns:a16="http://schemas.microsoft.com/office/drawing/2014/main" id="{AB21906A-0609-4277-B322-082969740D11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568;p77">
              <a:extLst>
                <a:ext uri="{FF2B5EF4-FFF2-40B4-BE49-F238E27FC236}">
                  <a16:creationId xmlns:a16="http://schemas.microsoft.com/office/drawing/2014/main" id="{698C51E3-BCF5-4B1B-AA7D-E6C9E01A0C0F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569;p77">
              <a:extLst>
                <a:ext uri="{FF2B5EF4-FFF2-40B4-BE49-F238E27FC236}">
                  <a16:creationId xmlns:a16="http://schemas.microsoft.com/office/drawing/2014/main" id="{0AFB3A86-A7DD-4E2E-B493-4E56C710378A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570;p77">
              <a:extLst>
                <a:ext uri="{FF2B5EF4-FFF2-40B4-BE49-F238E27FC236}">
                  <a16:creationId xmlns:a16="http://schemas.microsoft.com/office/drawing/2014/main" id="{F9E36B8B-2E07-4D3D-B85B-102E168BA337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571;p77">
              <a:extLst>
                <a:ext uri="{FF2B5EF4-FFF2-40B4-BE49-F238E27FC236}">
                  <a16:creationId xmlns:a16="http://schemas.microsoft.com/office/drawing/2014/main" id="{F7E72349-62BF-4C9C-B898-387B066E0C35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572;p77">
              <a:extLst>
                <a:ext uri="{FF2B5EF4-FFF2-40B4-BE49-F238E27FC236}">
                  <a16:creationId xmlns:a16="http://schemas.microsoft.com/office/drawing/2014/main" id="{37D8A723-3C22-4796-98BF-C9D5DC4BE805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573;p77">
              <a:extLst>
                <a:ext uri="{FF2B5EF4-FFF2-40B4-BE49-F238E27FC236}">
                  <a16:creationId xmlns:a16="http://schemas.microsoft.com/office/drawing/2014/main" id="{7A2D17E0-44BA-448A-9282-39C5420D153D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574;p77">
              <a:extLst>
                <a:ext uri="{FF2B5EF4-FFF2-40B4-BE49-F238E27FC236}">
                  <a16:creationId xmlns:a16="http://schemas.microsoft.com/office/drawing/2014/main" id="{CA78FD32-791D-463B-82DA-535476312AF8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575;p77">
              <a:extLst>
                <a:ext uri="{FF2B5EF4-FFF2-40B4-BE49-F238E27FC236}">
                  <a16:creationId xmlns:a16="http://schemas.microsoft.com/office/drawing/2014/main" id="{857EB2B8-A359-428B-8598-FAC1FE7E4855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FE8154-C496-496D-92B5-560051BED65C}"/>
              </a:ext>
            </a:extLst>
          </p:cNvPr>
          <p:cNvSpPr/>
          <p:nvPr/>
        </p:nvSpPr>
        <p:spPr>
          <a:xfrm>
            <a:off x="2328262" y="344308"/>
            <a:ext cx="4456740" cy="153339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9" name="Google Shape;1189;p50"/>
          <p:cNvSpPr txBox="1">
            <a:spLocks noGrp="1"/>
          </p:cNvSpPr>
          <p:nvPr>
            <p:ph type="title"/>
          </p:nvPr>
        </p:nvSpPr>
        <p:spPr>
          <a:xfrm>
            <a:off x="296332" y="1001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</a:t>
            </a:r>
            <a:r>
              <a:rPr lang="en-GB" b="1" dirty="0"/>
              <a:t>NSPIRATION BOX</a:t>
            </a:r>
            <a:endParaRPr b="1" dirty="0"/>
          </a:p>
        </p:txBody>
      </p:sp>
      <p:sp>
        <p:nvSpPr>
          <p:cNvPr id="38" name="Google Shape;1188;p50">
            <a:extLst>
              <a:ext uri="{FF2B5EF4-FFF2-40B4-BE49-F238E27FC236}">
                <a16:creationId xmlns:a16="http://schemas.microsoft.com/office/drawing/2014/main" id="{B3BACB4B-F045-4ED8-9E82-D51179EC7F18}"/>
              </a:ext>
            </a:extLst>
          </p:cNvPr>
          <p:cNvSpPr txBox="1">
            <a:spLocks/>
          </p:cNvSpPr>
          <p:nvPr/>
        </p:nvSpPr>
        <p:spPr>
          <a:xfrm>
            <a:off x="2792329" y="1556709"/>
            <a:ext cx="3743758" cy="27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5D74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Plain language resources 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Font typeface="Proxima Nova"/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 Check out the videos made by: </a:t>
            </a:r>
          </a:p>
          <a:p>
            <a:pPr marL="742950" lvl="1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EAPN Netherlands &amp; Norway</a:t>
            </a:r>
          </a:p>
          <a:p>
            <a:pPr marL="742950" lvl="1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EAPN Portugal </a:t>
            </a:r>
          </a:p>
          <a:p>
            <a:pPr marL="285750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Check EAPN Netherlands’ placemats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5F7B87-9CAD-47E8-959D-D7C27F93F7D2}"/>
              </a:ext>
            </a:extLst>
          </p:cNvPr>
          <p:cNvSpPr/>
          <p:nvPr/>
        </p:nvSpPr>
        <p:spPr>
          <a:xfrm>
            <a:off x="76174" y="2941197"/>
            <a:ext cx="2003173" cy="10567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53F1E6-9B33-4132-B419-40C492529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9" y="3004457"/>
            <a:ext cx="1871018" cy="92208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C0382E-934C-4C70-9A22-0FABF26CC62E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079347" y="3466598"/>
            <a:ext cx="1350498" cy="298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76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FE770D-2CA9-42E5-9311-DF582706F4F9}"/>
              </a:ext>
            </a:extLst>
          </p:cNvPr>
          <p:cNvSpPr/>
          <p:nvPr/>
        </p:nvSpPr>
        <p:spPr>
          <a:xfrm>
            <a:off x="0" y="2571750"/>
            <a:ext cx="9143999" cy="2005533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70" name="Google Shape;1470;p61"/>
          <p:cNvSpPr txBox="1">
            <a:spLocks noGrp="1"/>
          </p:cNvSpPr>
          <p:nvPr>
            <p:ph type="title"/>
          </p:nvPr>
        </p:nvSpPr>
        <p:spPr>
          <a:xfrm>
            <a:off x="4256925" y="3059116"/>
            <a:ext cx="414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-GB" dirty="0"/>
              <a:t>R &amp; VISIBILITY</a:t>
            </a:r>
            <a:endParaRPr dirty="0"/>
          </a:p>
        </p:txBody>
      </p:sp>
      <p:sp>
        <p:nvSpPr>
          <p:cNvPr id="1472" name="Google Shape;1472;p61"/>
          <p:cNvSpPr txBox="1">
            <a:spLocks noGrp="1"/>
          </p:cNvSpPr>
          <p:nvPr>
            <p:ph type="title" idx="2"/>
          </p:nvPr>
        </p:nvSpPr>
        <p:spPr>
          <a:xfrm>
            <a:off x="4934625" y="963549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" dirty="0">
                <a:solidFill>
                  <a:schemeClr val="accent1"/>
                </a:solidFill>
              </a:rPr>
              <a:t>5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149378" y="540800"/>
            <a:ext cx="829876" cy="120027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AIM</a:t>
            </a:r>
            <a:endParaRPr dirty="0"/>
          </a:p>
        </p:txBody>
      </p:sp>
      <p:sp>
        <p:nvSpPr>
          <p:cNvPr id="1123" name="Google Shape;1123;p49"/>
          <p:cNvSpPr txBox="1">
            <a:spLocks noGrp="1"/>
          </p:cNvSpPr>
          <p:nvPr>
            <p:ph type="title" idx="2"/>
          </p:nvPr>
        </p:nvSpPr>
        <p:spPr>
          <a:xfrm>
            <a:off x="1434333" y="1470403"/>
            <a:ext cx="7001602" cy="634188"/>
          </a:xfrm>
          <a:prstGeom prst="rect">
            <a:avLst/>
          </a:prstGeom>
          <a:ln w="28575">
            <a:solidFill>
              <a:schemeClr val="tx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Give guidance and inspiration on </a:t>
            </a:r>
            <a:r>
              <a:rPr lang="en-GB" sz="1600" b="1" dirty="0">
                <a:solidFill>
                  <a:schemeClr val="accent1"/>
                </a:solidFill>
              </a:rPr>
              <a:t>how to give EAPN more profile and visibility</a:t>
            </a:r>
            <a:endParaRPr sz="1600" b="1" dirty="0">
              <a:solidFill>
                <a:schemeClr val="accent1"/>
              </a:solidFill>
            </a:endParaRPr>
          </a:p>
        </p:txBody>
      </p:sp>
      <p:grpSp>
        <p:nvGrpSpPr>
          <p:cNvPr id="72" name="Google Shape;7238;p77">
            <a:extLst>
              <a:ext uri="{FF2B5EF4-FFF2-40B4-BE49-F238E27FC236}">
                <a16:creationId xmlns:a16="http://schemas.microsoft.com/office/drawing/2014/main" id="{B0FB1046-87F4-4390-AC08-13D50CEA2B89}"/>
              </a:ext>
            </a:extLst>
          </p:cNvPr>
          <p:cNvGrpSpPr/>
          <p:nvPr/>
        </p:nvGrpSpPr>
        <p:grpSpPr>
          <a:xfrm>
            <a:off x="431611" y="1333080"/>
            <a:ext cx="734362" cy="768602"/>
            <a:chOff x="4147908" y="2303017"/>
            <a:chExt cx="361194" cy="359355"/>
          </a:xfrm>
          <a:solidFill>
            <a:srgbClr val="C00000"/>
          </a:solidFill>
        </p:grpSpPr>
        <p:sp>
          <p:nvSpPr>
            <p:cNvPr id="73" name="Google Shape;7239;p77">
              <a:extLst>
                <a:ext uri="{FF2B5EF4-FFF2-40B4-BE49-F238E27FC236}">
                  <a16:creationId xmlns:a16="http://schemas.microsoft.com/office/drawing/2014/main" id="{6B6F4374-DB62-44ED-94D0-8A15702D4AA5}"/>
                </a:ext>
              </a:extLst>
            </p:cNvPr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240;p77">
              <a:extLst>
                <a:ext uri="{FF2B5EF4-FFF2-40B4-BE49-F238E27FC236}">
                  <a16:creationId xmlns:a16="http://schemas.microsoft.com/office/drawing/2014/main" id="{C47CB084-D788-43D4-8EDD-84C581F5D0A0}"/>
                </a:ext>
              </a:extLst>
            </p:cNvPr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241;p77">
              <a:extLst>
                <a:ext uri="{FF2B5EF4-FFF2-40B4-BE49-F238E27FC236}">
                  <a16:creationId xmlns:a16="http://schemas.microsoft.com/office/drawing/2014/main" id="{818D4355-EF01-4C5B-892B-59AA24D6DD77}"/>
                </a:ext>
              </a:extLst>
            </p:cNvPr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242;p77">
              <a:extLst>
                <a:ext uri="{FF2B5EF4-FFF2-40B4-BE49-F238E27FC236}">
                  <a16:creationId xmlns:a16="http://schemas.microsoft.com/office/drawing/2014/main" id="{9C4F1BA4-DC18-4C23-8C96-31EA8E25F152}"/>
                </a:ext>
              </a:extLst>
            </p:cNvPr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243;p77">
              <a:extLst>
                <a:ext uri="{FF2B5EF4-FFF2-40B4-BE49-F238E27FC236}">
                  <a16:creationId xmlns:a16="http://schemas.microsoft.com/office/drawing/2014/main" id="{11E06B3E-99E1-4154-9739-13A1A8EAED96}"/>
                </a:ext>
              </a:extLst>
            </p:cNvPr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244;p77">
              <a:extLst>
                <a:ext uri="{FF2B5EF4-FFF2-40B4-BE49-F238E27FC236}">
                  <a16:creationId xmlns:a16="http://schemas.microsoft.com/office/drawing/2014/main" id="{DC8C647B-F749-411F-B053-01E8D2BC8C2B}"/>
                </a:ext>
              </a:extLst>
            </p:cNvPr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245;p77">
              <a:extLst>
                <a:ext uri="{FF2B5EF4-FFF2-40B4-BE49-F238E27FC236}">
                  <a16:creationId xmlns:a16="http://schemas.microsoft.com/office/drawing/2014/main" id="{84389C02-9C5B-4FE6-B148-1AFF65CA90A2}"/>
                </a:ext>
              </a:extLst>
            </p:cNvPr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7246;p77">
              <a:extLst>
                <a:ext uri="{FF2B5EF4-FFF2-40B4-BE49-F238E27FC236}">
                  <a16:creationId xmlns:a16="http://schemas.microsoft.com/office/drawing/2014/main" id="{246ADD74-A082-4DA3-B49A-5752E98A194F}"/>
                </a:ext>
              </a:extLst>
            </p:cNvPr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7247;p77">
              <a:extLst>
                <a:ext uri="{FF2B5EF4-FFF2-40B4-BE49-F238E27FC236}">
                  <a16:creationId xmlns:a16="http://schemas.microsoft.com/office/drawing/2014/main" id="{E939573A-9CC9-4007-96F3-722F6A53DCED}"/>
                </a:ext>
              </a:extLst>
            </p:cNvPr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7248;p77">
              <a:extLst>
                <a:ext uri="{FF2B5EF4-FFF2-40B4-BE49-F238E27FC236}">
                  <a16:creationId xmlns:a16="http://schemas.microsoft.com/office/drawing/2014/main" id="{7BC5AC47-6556-425C-87E8-5FD341F33EE4}"/>
                </a:ext>
              </a:extLst>
            </p:cNvPr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7249;p77">
              <a:extLst>
                <a:ext uri="{FF2B5EF4-FFF2-40B4-BE49-F238E27FC236}">
                  <a16:creationId xmlns:a16="http://schemas.microsoft.com/office/drawing/2014/main" id="{C664AA84-34B1-4998-9B73-4C468808C6D8}"/>
                </a:ext>
              </a:extLst>
            </p:cNvPr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7250;p77">
              <a:extLst>
                <a:ext uri="{FF2B5EF4-FFF2-40B4-BE49-F238E27FC236}">
                  <a16:creationId xmlns:a16="http://schemas.microsoft.com/office/drawing/2014/main" id="{1113DDB9-864D-4EEA-9DF7-99A5F30FC3E5}"/>
                </a:ext>
              </a:extLst>
            </p:cNvPr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7251;p77">
              <a:extLst>
                <a:ext uri="{FF2B5EF4-FFF2-40B4-BE49-F238E27FC236}">
                  <a16:creationId xmlns:a16="http://schemas.microsoft.com/office/drawing/2014/main" id="{59BD698A-471D-41DD-8958-67E417B56CF5}"/>
                </a:ext>
              </a:extLst>
            </p:cNvPr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7252;p77">
              <a:extLst>
                <a:ext uri="{FF2B5EF4-FFF2-40B4-BE49-F238E27FC236}">
                  <a16:creationId xmlns:a16="http://schemas.microsoft.com/office/drawing/2014/main" id="{27408240-251A-47FC-AB95-5A73019C78C9}"/>
                </a:ext>
              </a:extLst>
            </p:cNvPr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" name="Google Shape;1123;p49">
            <a:extLst>
              <a:ext uri="{FF2B5EF4-FFF2-40B4-BE49-F238E27FC236}">
                <a16:creationId xmlns:a16="http://schemas.microsoft.com/office/drawing/2014/main" id="{1E94D5ED-3CDC-4E61-B63A-50C46928ADB4}"/>
              </a:ext>
            </a:extLst>
          </p:cNvPr>
          <p:cNvSpPr txBox="1">
            <a:spLocks/>
          </p:cNvSpPr>
          <p:nvPr/>
        </p:nvSpPr>
        <p:spPr>
          <a:xfrm>
            <a:off x="1364138" y="3380515"/>
            <a:ext cx="6400353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b="1" dirty="0"/>
              <a:t>Current situation</a:t>
            </a:r>
            <a:r>
              <a:rPr lang="en-GB" sz="1600" dirty="0"/>
              <a:t>: </a:t>
            </a:r>
            <a:r>
              <a:rPr lang="en-GB" sz="1600" b="1" dirty="0">
                <a:solidFill>
                  <a:schemeClr val="accent1"/>
                </a:solidFill>
              </a:rPr>
              <a:t>not very well known to the general public</a:t>
            </a:r>
          </a:p>
          <a:p>
            <a:pPr algn="l"/>
            <a:r>
              <a:rPr lang="en-GB" sz="1600" b="1" i="1" dirty="0"/>
              <a:t>Reasons</a:t>
            </a:r>
            <a:r>
              <a:rPr lang="en-GB" sz="1600" b="1" dirty="0"/>
              <a:t>:</a:t>
            </a:r>
          </a:p>
          <a:p>
            <a:pPr marL="285750" indent="-285750" algn="l">
              <a:buSzPct val="50000"/>
              <a:buFont typeface="Wingdings" panose="05000000000000000000" pitchFamily="2" charset="2"/>
              <a:buChar char="q"/>
            </a:pPr>
            <a:r>
              <a:rPr lang="en-GB" sz="1600" dirty="0"/>
              <a:t>Not a single issue organisation </a:t>
            </a:r>
          </a:p>
          <a:p>
            <a:pPr marL="285750" indent="-285750" algn="l">
              <a:buSzPct val="50000"/>
              <a:buFont typeface="Wingdings" panose="05000000000000000000" pitchFamily="2" charset="2"/>
              <a:buChar char="q"/>
            </a:pPr>
            <a:r>
              <a:rPr lang="en-GB" sz="1600" dirty="0"/>
              <a:t>Not a direct service provider</a:t>
            </a:r>
          </a:p>
          <a:p>
            <a:pPr marL="285750" indent="-285750" algn="l">
              <a:buSzPct val="50000"/>
              <a:buFont typeface="Wingdings" panose="05000000000000000000" pitchFamily="2" charset="2"/>
              <a:buChar char="q"/>
            </a:pPr>
            <a:r>
              <a:rPr lang="en-GB" sz="1600" dirty="0"/>
              <a:t>Relatively limited in capacity </a:t>
            </a:r>
          </a:p>
          <a:p>
            <a:pPr marL="285750" indent="-285750" algn="l">
              <a:buSzPct val="50000"/>
              <a:buFont typeface="Wingdings" panose="05000000000000000000" pitchFamily="2" charset="2"/>
              <a:buChar char="q"/>
            </a:pPr>
            <a:r>
              <a:rPr lang="en-GB" sz="1600" dirty="0"/>
              <a:t>Focused on advocacy work</a:t>
            </a:r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1364138" y="4157246"/>
            <a:ext cx="7071797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/>
              <a:t>BUT several opportunities to increase visibility and build public support are foreseeable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656833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292F71-EDAD-410E-8DA1-2233293AF0B0}"/>
              </a:ext>
            </a:extLst>
          </p:cNvPr>
          <p:cNvSpPr/>
          <p:nvPr/>
        </p:nvSpPr>
        <p:spPr>
          <a:xfrm>
            <a:off x="1003911" y="3469396"/>
            <a:ext cx="3291235" cy="852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333742-EF6F-4E6B-B15C-5AD3E0A6899C}"/>
              </a:ext>
            </a:extLst>
          </p:cNvPr>
          <p:cNvSpPr/>
          <p:nvPr/>
        </p:nvSpPr>
        <p:spPr>
          <a:xfrm>
            <a:off x="2297526" y="714234"/>
            <a:ext cx="4272323" cy="144269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65999-CA68-46D1-BBE2-F0B1E95680DB}"/>
              </a:ext>
            </a:extLst>
          </p:cNvPr>
          <p:cNvSpPr/>
          <p:nvPr/>
        </p:nvSpPr>
        <p:spPr>
          <a:xfrm>
            <a:off x="1018457" y="1665503"/>
            <a:ext cx="3291235" cy="66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09472" y="223930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-100208" y="-219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THE ROLE OF </a:t>
            </a:r>
            <a:br>
              <a:rPr lang="en-GB" dirty="0"/>
            </a:br>
            <a:r>
              <a:rPr lang="en-GB" dirty="0"/>
              <a:t>COMMS WORK IN EAPN</a:t>
            </a:r>
            <a:endParaRPr dirty="0"/>
          </a:p>
        </p:txBody>
      </p:sp>
      <p:sp>
        <p:nvSpPr>
          <p:cNvPr id="5" name="Google Shape;1123;p49">
            <a:extLst>
              <a:ext uri="{FF2B5EF4-FFF2-40B4-BE49-F238E27FC236}">
                <a16:creationId xmlns:a16="http://schemas.microsoft.com/office/drawing/2014/main" id="{EFCF5C62-22C9-452F-AF81-7233968E9268}"/>
              </a:ext>
            </a:extLst>
          </p:cNvPr>
          <p:cNvSpPr txBox="1">
            <a:spLocks/>
          </p:cNvSpPr>
          <p:nvPr/>
        </p:nvSpPr>
        <p:spPr>
          <a:xfrm>
            <a:off x="1142510" y="4256440"/>
            <a:ext cx="3043131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 Establish comms as organizational priority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Organise the comms work in a way that reflects this organizational priority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0531731-8237-45D1-9F9C-EC82156D055B}"/>
              </a:ext>
            </a:extLst>
          </p:cNvPr>
          <p:cNvSpPr/>
          <p:nvPr/>
        </p:nvSpPr>
        <p:spPr>
          <a:xfrm>
            <a:off x="4636491" y="169702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97B695-DBF0-4CF5-9DAB-39C6CCA0D108}"/>
              </a:ext>
            </a:extLst>
          </p:cNvPr>
          <p:cNvSpPr/>
          <p:nvPr/>
        </p:nvSpPr>
        <p:spPr>
          <a:xfrm>
            <a:off x="4673402" y="354995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50BF8E-92E6-4C44-8AFA-041DDA2313D2}"/>
              </a:ext>
            </a:extLst>
          </p:cNvPr>
          <p:cNvSpPr txBox="1"/>
          <p:nvPr/>
        </p:nvSpPr>
        <p:spPr>
          <a:xfrm>
            <a:off x="5956636" y="1584757"/>
            <a:ext cx="2978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Don’t underestimate comms!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Comms = critical tool  for effective policy and and advocacy work &amp; building public support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8ADA5-8724-437D-A7E0-6C0658EE170C}"/>
              </a:ext>
            </a:extLst>
          </p:cNvPr>
          <p:cNvSpPr txBox="1"/>
          <p:nvPr/>
        </p:nvSpPr>
        <p:spPr>
          <a:xfrm>
            <a:off x="5956636" y="3418452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Ideally, every organisation should have: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077B34-0E94-4DE2-A92A-ADA73F5C5970}"/>
              </a:ext>
            </a:extLst>
          </p:cNvPr>
          <p:cNvSpPr txBox="1"/>
          <p:nvPr/>
        </p:nvSpPr>
        <p:spPr>
          <a:xfrm>
            <a:off x="6246185" y="3906046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A Comms Officer 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A PEP as a spokesperson </a:t>
            </a:r>
          </a:p>
        </p:txBody>
      </p:sp>
    </p:spTree>
    <p:extLst>
      <p:ext uri="{BB962C8B-B14F-4D97-AF65-F5344CB8AC3E}">
        <p14:creationId xmlns:p14="http://schemas.microsoft.com/office/powerpoint/2010/main" val="2353407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AEA012B-13B4-4FFA-8B33-9BFD731FACC6}"/>
              </a:ext>
            </a:extLst>
          </p:cNvPr>
          <p:cNvSpPr/>
          <p:nvPr/>
        </p:nvSpPr>
        <p:spPr>
          <a:xfrm>
            <a:off x="946785" y="3353597"/>
            <a:ext cx="3291235" cy="42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292F71-EDAD-410E-8DA1-2233293AF0B0}"/>
              </a:ext>
            </a:extLst>
          </p:cNvPr>
          <p:cNvSpPr/>
          <p:nvPr/>
        </p:nvSpPr>
        <p:spPr>
          <a:xfrm>
            <a:off x="946786" y="1222268"/>
            <a:ext cx="3291235" cy="852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333742-EF6F-4E6B-B15C-5AD3E0A6899C}"/>
              </a:ext>
            </a:extLst>
          </p:cNvPr>
          <p:cNvSpPr/>
          <p:nvPr/>
        </p:nvSpPr>
        <p:spPr>
          <a:xfrm>
            <a:off x="2297526" y="714234"/>
            <a:ext cx="4272323" cy="144269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09472" y="223930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-100208" y="-219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THE ROLE OF </a:t>
            </a:r>
            <a:br>
              <a:rPr lang="en-GB" dirty="0"/>
            </a:br>
            <a:r>
              <a:rPr lang="en-GB" dirty="0"/>
              <a:t>COMMS WORK IN EAPN</a:t>
            </a:r>
            <a:endParaRPr dirty="0"/>
          </a:p>
        </p:txBody>
      </p:sp>
      <p:sp>
        <p:nvSpPr>
          <p:cNvPr id="5" name="Google Shape;1123;p49">
            <a:extLst>
              <a:ext uri="{FF2B5EF4-FFF2-40B4-BE49-F238E27FC236}">
                <a16:creationId xmlns:a16="http://schemas.microsoft.com/office/drawing/2014/main" id="{EFCF5C62-22C9-452F-AF81-7233968E9268}"/>
              </a:ext>
            </a:extLst>
          </p:cNvPr>
          <p:cNvSpPr txBox="1">
            <a:spLocks/>
          </p:cNvSpPr>
          <p:nvPr/>
        </p:nvSpPr>
        <p:spPr>
          <a:xfrm>
            <a:off x="1003911" y="3527003"/>
            <a:ext cx="3043131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AC043C"/>
                </a:solidFill>
              </a:rPr>
              <a:t>3</a:t>
            </a:r>
            <a:r>
              <a:rPr lang="en-US" sz="1600" b="1" dirty="0"/>
              <a:t>. Preparation and implementation of a coherent comms strategy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AC043C"/>
                </a:solidFill>
              </a:rPr>
              <a:t>4</a:t>
            </a:r>
            <a:r>
              <a:rPr lang="en-US" sz="1600" b="1" dirty="0"/>
              <a:t>. Content &amp; narrative</a:t>
            </a:r>
          </a:p>
          <a:p>
            <a:pPr algn="l"/>
            <a:endParaRPr lang="en-US" sz="1600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0531731-8237-45D1-9F9C-EC82156D055B}"/>
              </a:ext>
            </a:extLst>
          </p:cNvPr>
          <p:cNvSpPr/>
          <p:nvPr/>
        </p:nvSpPr>
        <p:spPr>
          <a:xfrm>
            <a:off x="4673403" y="1222268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97B695-DBF0-4CF5-9DAB-39C6CCA0D108}"/>
              </a:ext>
            </a:extLst>
          </p:cNvPr>
          <p:cNvSpPr/>
          <p:nvPr/>
        </p:nvSpPr>
        <p:spPr>
          <a:xfrm>
            <a:off x="4673402" y="3240653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50BF8E-92E6-4C44-8AFA-041DDA2313D2}"/>
              </a:ext>
            </a:extLst>
          </p:cNvPr>
          <p:cNvSpPr txBox="1"/>
          <p:nvPr/>
        </p:nvSpPr>
        <p:spPr>
          <a:xfrm>
            <a:off x="5956636" y="1186755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EAPN and Members should take more control over comms together through: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8ADA5-8724-437D-A7E0-6C0658EE170C}"/>
              </a:ext>
            </a:extLst>
          </p:cNvPr>
          <p:cNvSpPr txBox="1"/>
          <p:nvPr/>
        </p:nvSpPr>
        <p:spPr>
          <a:xfrm>
            <a:off x="5956636" y="2833991"/>
            <a:ext cx="29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EAPN and Members should: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EB946-703F-4BBB-B4FD-6799D1B3092B}"/>
              </a:ext>
            </a:extLst>
          </p:cNvPr>
          <p:cNvSpPr txBox="1"/>
          <p:nvPr/>
        </p:nvSpPr>
        <p:spPr>
          <a:xfrm>
            <a:off x="6246185" y="1925419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A Joint Comm Strategy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A Join Comm Action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2A591-52CF-4534-8891-86BCFEBD7358}"/>
              </a:ext>
            </a:extLst>
          </p:cNvPr>
          <p:cNvSpPr txBox="1"/>
          <p:nvPr/>
        </p:nvSpPr>
        <p:spPr>
          <a:xfrm>
            <a:off x="6246021" y="3157671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Develop and control our content and narrative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Define: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BB294-015F-4348-9F4F-F2765D062C45}"/>
              </a:ext>
            </a:extLst>
          </p:cNvPr>
          <p:cNvSpPr txBox="1"/>
          <p:nvPr/>
        </p:nvSpPr>
        <p:spPr>
          <a:xfrm>
            <a:off x="6569849" y="3825762"/>
            <a:ext cx="2473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What</a:t>
            </a:r>
            <a:r>
              <a:rPr lang="en-US" dirty="0">
                <a:solidFill>
                  <a:schemeClr val="bg1"/>
                </a:solidFill>
                <a:latin typeface="Proxima Nova Semibold"/>
              </a:rPr>
              <a:t> we want people to think about 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us</a:t>
            </a:r>
            <a:r>
              <a:rPr lang="en-US" dirty="0">
                <a:solidFill>
                  <a:schemeClr val="bg1"/>
                </a:solidFill>
                <a:latin typeface="Proxima Nova Semibold"/>
              </a:rPr>
              <a:t> </a:t>
            </a:r>
          </a:p>
          <a:p>
            <a:pPr marL="285750" lvl="8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How</a:t>
            </a:r>
            <a:r>
              <a:rPr lang="en-US" dirty="0">
                <a:solidFill>
                  <a:schemeClr val="bg1"/>
                </a:solidFill>
                <a:latin typeface="Proxima Nova Semibold"/>
              </a:rPr>
              <a:t> we want people to think about 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3020135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1CF8217-8E95-4CAB-A6F1-C8DAF7F69802}"/>
              </a:ext>
            </a:extLst>
          </p:cNvPr>
          <p:cNvSpPr/>
          <p:nvPr/>
        </p:nvSpPr>
        <p:spPr>
          <a:xfrm>
            <a:off x="2798953" y="3668634"/>
            <a:ext cx="2837061" cy="67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65999-CA68-46D1-BBE2-F0B1E95680DB}"/>
              </a:ext>
            </a:extLst>
          </p:cNvPr>
          <p:cNvSpPr/>
          <p:nvPr/>
        </p:nvSpPr>
        <p:spPr>
          <a:xfrm>
            <a:off x="934656" y="1595183"/>
            <a:ext cx="2943435" cy="88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09472" y="223930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-100208" y="-219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SOCIAL MEDIA</a:t>
            </a:r>
            <a:endParaRPr dirty="0"/>
          </a:p>
        </p:txBody>
      </p:sp>
      <p:sp>
        <p:nvSpPr>
          <p:cNvPr id="96" name="Google Shape;1123;p49">
            <a:extLst>
              <a:ext uri="{FF2B5EF4-FFF2-40B4-BE49-F238E27FC236}">
                <a16:creationId xmlns:a16="http://schemas.microsoft.com/office/drawing/2014/main" id="{83F600C3-01DA-4F61-A0C2-A767E79F6D5F}"/>
              </a:ext>
            </a:extLst>
          </p:cNvPr>
          <p:cNvSpPr txBox="1">
            <a:spLocks/>
          </p:cNvSpPr>
          <p:nvPr/>
        </p:nvSpPr>
        <p:spPr>
          <a:xfrm>
            <a:off x="988047" y="2849585"/>
            <a:ext cx="3100196" cy="67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Great opportunity to strengthen our visibility &amp; raise our profile 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</p:txBody>
      </p:sp>
      <p:grpSp>
        <p:nvGrpSpPr>
          <p:cNvPr id="47" name="Google Shape;1798;p66">
            <a:extLst>
              <a:ext uri="{FF2B5EF4-FFF2-40B4-BE49-F238E27FC236}">
                <a16:creationId xmlns:a16="http://schemas.microsoft.com/office/drawing/2014/main" id="{CC756F1B-2E54-46F8-98B9-08DBD1312B73}"/>
              </a:ext>
            </a:extLst>
          </p:cNvPr>
          <p:cNvGrpSpPr/>
          <p:nvPr/>
        </p:nvGrpSpPr>
        <p:grpSpPr>
          <a:xfrm>
            <a:off x="5325591" y="4191856"/>
            <a:ext cx="534130" cy="534900"/>
            <a:chOff x="1963954" y="1150678"/>
            <a:chExt cx="534130" cy="534900"/>
          </a:xfrm>
          <a:solidFill>
            <a:srgbClr val="AC043C"/>
          </a:solidFill>
        </p:grpSpPr>
        <p:sp>
          <p:nvSpPr>
            <p:cNvPr id="48" name="Google Shape;1799;p66">
              <a:extLst>
                <a:ext uri="{FF2B5EF4-FFF2-40B4-BE49-F238E27FC236}">
                  <a16:creationId xmlns:a16="http://schemas.microsoft.com/office/drawing/2014/main" id="{C9832D9B-AC49-4177-8222-87AF9065674F}"/>
                </a:ext>
              </a:extLst>
            </p:cNvPr>
            <p:cNvSpPr/>
            <p:nvPr/>
          </p:nvSpPr>
          <p:spPr>
            <a:xfrm>
              <a:off x="2030573" y="1382977"/>
              <a:ext cx="284237" cy="302601"/>
            </a:xfrm>
            <a:custGeom>
              <a:avLst/>
              <a:gdLst/>
              <a:ahLst/>
              <a:cxnLst/>
              <a:rect l="l" t="t" r="r" b="b"/>
              <a:pathLst>
                <a:path w="11810" h="12573" extrusionOk="0">
                  <a:moveTo>
                    <a:pt x="5904" y="0"/>
                  </a:moveTo>
                  <a:cubicBezTo>
                    <a:pt x="4443" y="0"/>
                    <a:pt x="2981" y="56"/>
                    <a:pt x="1523" y="169"/>
                  </a:cubicBezTo>
                  <a:cubicBezTo>
                    <a:pt x="844" y="223"/>
                    <a:pt x="300" y="758"/>
                    <a:pt x="237" y="1438"/>
                  </a:cubicBezTo>
                  <a:cubicBezTo>
                    <a:pt x="0" y="3936"/>
                    <a:pt x="0" y="6452"/>
                    <a:pt x="237" y="8952"/>
                  </a:cubicBezTo>
                  <a:cubicBezTo>
                    <a:pt x="300" y="9632"/>
                    <a:pt x="843" y="10168"/>
                    <a:pt x="1525" y="10223"/>
                  </a:cubicBezTo>
                  <a:cubicBezTo>
                    <a:pt x="2210" y="10276"/>
                    <a:pt x="2897" y="10315"/>
                    <a:pt x="3582" y="10343"/>
                  </a:cubicBezTo>
                  <a:cubicBezTo>
                    <a:pt x="3969" y="10359"/>
                    <a:pt x="4323" y="10567"/>
                    <a:pt x="4526" y="10898"/>
                  </a:cubicBezTo>
                  <a:lnTo>
                    <a:pt x="5370" y="12274"/>
                  </a:lnTo>
                  <a:cubicBezTo>
                    <a:pt x="5492" y="12473"/>
                    <a:pt x="5698" y="12573"/>
                    <a:pt x="5904" y="12573"/>
                  </a:cubicBezTo>
                  <a:cubicBezTo>
                    <a:pt x="6110" y="12573"/>
                    <a:pt x="6315" y="12473"/>
                    <a:pt x="6436" y="12274"/>
                  </a:cubicBezTo>
                  <a:lnTo>
                    <a:pt x="7282" y="10898"/>
                  </a:lnTo>
                  <a:cubicBezTo>
                    <a:pt x="7485" y="10567"/>
                    <a:pt x="7839" y="10359"/>
                    <a:pt x="8228" y="10343"/>
                  </a:cubicBezTo>
                  <a:cubicBezTo>
                    <a:pt x="8913" y="10315"/>
                    <a:pt x="9600" y="10276"/>
                    <a:pt x="10286" y="10223"/>
                  </a:cubicBezTo>
                  <a:cubicBezTo>
                    <a:pt x="10967" y="10168"/>
                    <a:pt x="11511" y="9632"/>
                    <a:pt x="11573" y="8952"/>
                  </a:cubicBezTo>
                  <a:cubicBezTo>
                    <a:pt x="11810" y="6452"/>
                    <a:pt x="11808" y="3936"/>
                    <a:pt x="11572" y="1438"/>
                  </a:cubicBezTo>
                  <a:cubicBezTo>
                    <a:pt x="11508" y="758"/>
                    <a:pt x="10964" y="223"/>
                    <a:pt x="10283" y="169"/>
                  </a:cubicBezTo>
                  <a:cubicBezTo>
                    <a:pt x="8826" y="56"/>
                    <a:pt x="7365" y="0"/>
                    <a:pt x="590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800;p66">
              <a:extLst>
                <a:ext uri="{FF2B5EF4-FFF2-40B4-BE49-F238E27FC236}">
                  <a16:creationId xmlns:a16="http://schemas.microsoft.com/office/drawing/2014/main" id="{D593A929-0A27-4877-ACA2-E406C8FDC487}"/>
                </a:ext>
              </a:extLst>
            </p:cNvPr>
            <p:cNvSpPr/>
            <p:nvPr/>
          </p:nvSpPr>
          <p:spPr>
            <a:xfrm>
              <a:off x="2030573" y="1382953"/>
              <a:ext cx="151625" cy="302625"/>
            </a:xfrm>
            <a:custGeom>
              <a:avLst/>
              <a:gdLst/>
              <a:ahLst/>
              <a:cxnLst/>
              <a:rect l="l" t="t" r="r" b="b"/>
              <a:pathLst>
                <a:path w="6300" h="12574" extrusionOk="0">
                  <a:moveTo>
                    <a:pt x="5928" y="1"/>
                  </a:moveTo>
                  <a:cubicBezTo>
                    <a:pt x="4460" y="1"/>
                    <a:pt x="2992" y="57"/>
                    <a:pt x="1523" y="170"/>
                  </a:cubicBezTo>
                  <a:cubicBezTo>
                    <a:pt x="843" y="224"/>
                    <a:pt x="300" y="759"/>
                    <a:pt x="237" y="1439"/>
                  </a:cubicBezTo>
                  <a:cubicBezTo>
                    <a:pt x="0" y="3937"/>
                    <a:pt x="0" y="6453"/>
                    <a:pt x="237" y="8953"/>
                  </a:cubicBezTo>
                  <a:cubicBezTo>
                    <a:pt x="300" y="9633"/>
                    <a:pt x="843" y="10169"/>
                    <a:pt x="1523" y="10222"/>
                  </a:cubicBezTo>
                  <a:cubicBezTo>
                    <a:pt x="2210" y="10275"/>
                    <a:pt x="2895" y="10316"/>
                    <a:pt x="3582" y="10344"/>
                  </a:cubicBezTo>
                  <a:cubicBezTo>
                    <a:pt x="3969" y="10360"/>
                    <a:pt x="4323" y="10568"/>
                    <a:pt x="4526" y="10899"/>
                  </a:cubicBezTo>
                  <a:lnTo>
                    <a:pt x="5370" y="12275"/>
                  </a:lnTo>
                  <a:cubicBezTo>
                    <a:pt x="5490" y="12469"/>
                    <a:pt x="5696" y="12574"/>
                    <a:pt x="5906" y="12574"/>
                  </a:cubicBezTo>
                  <a:cubicBezTo>
                    <a:pt x="6044" y="12574"/>
                    <a:pt x="6183" y="12528"/>
                    <a:pt x="6300" y="12434"/>
                  </a:cubicBezTo>
                  <a:cubicBezTo>
                    <a:pt x="6244" y="12388"/>
                    <a:pt x="6198" y="12335"/>
                    <a:pt x="6161" y="12275"/>
                  </a:cubicBezTo>
                  <a:lnTo>
                    <a:pt x="5317" y="10899"/>
                  </a:lnTo>
                  <a:cubicBezTo>
                    <a:pt x="5114" y="10568"/>
                    <a:pt x="4760" y="10360"/>
                    <a:pt x="4373" y="10344"/>
                  </a:cubicBezTo>
                  <a:cubicBezTo>
                    <a:pt x="3687" y="10316"/>
                    <a:pt x="3000" y="10277"/>
                    <a:pt x="2315" y="10222"/>
                  </a:cubicBezTo>
                  <a:cubicBezTo>
                    <a:pt x="1634" y="10169"/>
                    <a:pt x="1090" y="9633"/>
                    <a:pt x="1026" y="8953"/>
                  </a:cubicBezTo>
                  <a:cubicBezTo>
                    <a:pt x="790" y="6453"/>
                    <a:pt x="790" y="3937"/>
                    <a:pt x="1026" y="1439"/>
                  </a:cubicBezTo>
                  <a:cubicBezTo>
                    <a:pt x="1091" y="759"/>
                    <a:pt x="1634" y="224"/>
                    <a:pt x="2315" y="170"/>
                  </a:cubicBezTo>
                  <a:cubicBezTo>
                    <a:pt x="3642" y="68"/>
                    <a:pt x="4972" y="12"/>
                    <a:pt x="6300" y="2"/>
                  </a:cubicBezTo>
                  <a:cubicBezTo>
                    <a:pt x="6176" y="1"/>
                    <a:pt x="6052" y="1"/>
                    <a:pt x="592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801;p66">
              <a:extLst>
                <a:ext uri="{FF2B5EF4-FFF2-40B4-BE49-F238E27FC236}">
                  <a16:creationId xmlns:a16="http://schemas.microsoft.com/office/drawing/2014/main" id="{C7366892-62E9-4CE2-80CE-EB16D1FF2B87}"/>
                </a:ext>
              </a:extLst>
            </p:cNvPr>
            <p:cNvSpPr/>
            <p:nvPr/>
          </p:nvSpPr>
          <p:spPr>
            <a:xfrm>
              <a:off x="2073870" y="1475180"/>
              <a:ext cx="118316" cy="105488"/>
            </a:xfrm>
            <a:custGeom>
              <a:avLst/>
              <a:gdLst/>
              <a:ahLst/>
              <a:cxnLst/>
              <a:rect l="l" t="t" r="r" b="b"/>
              <a:pathLst>
                <a:path w="4916" h="4383" extrusionOk="0">
                  <a:moveTo>
                    <a:pt x="1345" y="1"/>
                  </a:moveTo>
                  <a:cubicBezTo>
                    <a:pt x="601" y="13"/>
                    <a:pt x="1" y="727"/>
                    <a:pt x="1" y="1607"/>
                  </a:cubicBezTo>
                  <a:cubicBezTo>
                    <a:pt x="1" y="2396"/>
                    <a:pt x="667" y="3174"/>
                    <a:pt x="1463" y="3765"/>
                  </a:cubicBezTo>
                  <a:cubicBezTo>
                    <a:pt x="1776" y="3999"/>
                    <a:pt x="2108" y="4205"/>
                    <a:pt x="2457" y="4383"/>
                  </a:cubicBezTo>
                  <a:cubicBezTo>
                    <a:pt x="3598" y="3799"/>
                    <a:pt x="4912" y="2715"/>
                    <a:pt x="4912" y="1607"/>
                  </a:cubicBezTo>
                  <a:cubicBezTo>
                    <a:pt x="4915" y="1260"/>
                    <a:pt x="4817" y="918"/>
                    <a:pt x="4629" y="627"/>
                  </a:cubicBezTo>
                  <a:cubicBezTo>
                    <a:pt x="4380" y="245"/>
                    <a:pt x="3989" y="1"/>
                    <a:pt x="3548" y="1"/>
                  </a:cubicBezTo>
                  <a:cubicBezTo>
                    <a:pt x="2945" y="1"/>
                    <a:pt x="2457" y="576"/>
                    <a:pt x="2457" y="1285"/>
                  </a:cubicBezTo>
                  <a:cubicBezTo>
                    <a:pt x="2457" y="576"/>
                    <a:pt x="1967" y="1"/>
                    <a:pt x="136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802;p66">
              <a:extLst>
                <a:ext uri="{FF2B5EF4-FFF2-40B4-BE49-F238E27FC236}">
                  <a16:creationId xmlns:a16="http://schemas.microsoft.com/office/drawing/2014/main" id="{6A4BF8D2-9F9D-4CD2-BE43-8F38AEC4FC0E}"/>
                </a:ext>
              </a:extLst>
            </p:cNvPr>
            <p:cNvSpPr/>
            <p:nvPr/>
          </p:nvSpPr>
          <p:spPr>
            <a:xfrm>
              <a:off x="2242343" y="1473519"/>
              <a:ext cx="16366" cy="115235"/>
            </a:xfrm>
            <a:custGeom>
              <a:avLst/>
              <a:gdLst/>
              <a:ahLst/>
              <a:cxnLst/>
              <a:rect l="l" t="t" r="r" b="b"/>
              <a:pathLst>
                <a:path w="680" h="4788" extrusionOk="0">
                  <a:moveTo>
                    <a:pt x="340" y="1"/>
                  </a:moveTo>
                  <a:cubicBezTo>
                    <a:pt x="152" y="1"/>
                    <a:pt x="1" y="157"/>
                    <a:pt x="5" y="345"/>
                  </a:cubicBezTo>
                  <a:lnTo>
                    <a:pt x="5" y="4452"/>
                  </a:lnTo>
                  <a:cubicBezTo>
                    <a:pt x="5" y="4637"/>
                    <a:pt x="155" y="4787"/>
                    <a:pt x="340" y="4787"/>
                  </a:cubicBezTo>
                  <a:cubicBezTo>
                    <a:pt x="526" y="4787"/>
                    <a:pt x="677" y="4637"/>
                    <a:pt x="677" y="4452"/>
                  </a:cubicBezTo>
                  <a:lnTo>
                    <a:pt x="677" y="345"/>
                  </a:lnTo>
                  <a:cubicBezTo>
                    <a:pt x="680" y="157"/>
                    <a:pt x="530" y="1"/>
                    <a:pt x="34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803;p66">
              <a:extLst>
                <a:ext uri="{FF2B5EF4-FFF2-40B4-BE49-F238E27FC236}">
                  <a16:creationId xmlns:a16="http://schemas.microsoft.com/office/drawing/2014/main" id="{07F10762-97A9-47FD-A447-74BE7AAF5831}"/>
                </a:ext>
              </a:extLst>
            </p:cNvPr>
            <p:cNvSpPr/>
            <p:nvPr/>
          </p:nvSpPr>
          <p:spPr>
            <a:xfrm>
              <a:off x="1963978" y="1150702"/>
              <a:ext cx="284261" cy="302601"/>
            </a:xfrm>
            <a:custGeom>
              <a:avLst/>
              <a:gdLst/>
              <a:ahLst/>
              <a:cxnLst/>
              <a:rect l="l" t="t" r="r" b="b"/>
              <a:pathLst>
                <a:path w="11811" h="12573" extrusionOk="0">
                  <a:moveTo>
                    <a:pt x="5905" y="0"/>
                  </a:moveTo>
                  <a:cubicBezTo>
                    <a:pt x="4444" y="0"/>
                    <a:pt x="2983" y="56"/>
                    <a:pt x="1526" y="169"/>
                  </a:cubicBezTo>
                  <a:cubicBezTo>
                    <a:pt x="845" y="222"/>
                    <a:pt x="301" y="758"/>
                    <a:pt x="238" y="1438"/>
                  </a:cubicBezTo>
                  <a:cubicBezTo>
                    <a:pt x="1" y="3936"/>
                    <a:pt x="1" y="6452"/>
                    <a:pt x="238" y="8952"/>
                  </a:cubicBezTo>
                  <a:cubicBezTo>
                    <a:pt x="301" y="9632"/>
                    <a:pt x="844" y="10168"/>
                    <a:pt x="1526" y="10223"/>
                  </a:cubicBezTo>
                  <a:cubicBezTo>
                    <a:pt x="2211" y="10276"/>
                    <a:pt x="2898" y="10315"/>
                    <a:pt x="3583" y="10343"/>
                  </a:cubicBezTo>
                  <a:cubicBezTo>
                    <a:pt x="3970" y="10359"/>
                    <a:pt x="4324" y="10567"/>
                    <a:pt x="4527" y="10898"/>
                  </a:cubicBezTo>
                  <a:lnTo>
                    <a:pt x="5373" y="12274"/>
                  </a:lnTo>
                  <a:cubicBezTo>
                    <a:pt x="5495" y="12473"/>
                    <a:pt x="5700" y="12573"/>
                    <a:pt x="5906" y="12573"/>
                  </a:cubicBezTo>
                  <a:cubicBezTo>
                    <a:pt x="6111" y="12573"/>
                    <a:pt x="6317" y="12473"/>
                    <a:pt x="6439" y="12274"/>
                  </a:cubicBezTo>
                  <a:lnTo>
                    <a:pt x="7284" y="10898"/>
                  </a:lnTo>
                  <a:cubicBezTo>
                    <a:pt x="7487" y="10567"/>
                    <a:pt x="7842" y="10359"/>
                    <a:pt x="8229" y="10343"/>
                  </a:cubicBezTo>
                  <a:cubicBezTo>
                    <a:pt x="8915" y="10315"/>
                    <a:pt x="9601" y="10276"/>
                    <a:pt x="10287" y="10223"/>
                  </a:cubicBezTo>
                  <a:cubicBezTo>
                    <a:pt x="10968" y="10168"/>
                    <a:pt x="11512" y="9632"/>
                    <a:pt x="11575" y="8952"/>
                  </a:cubicBezTo>
                  <a:cubicBezTo>
                    <a:pt x="11811" y="6452"/>
                    <a:pt x="11811" y="3936"/>
                    <a:pt x="11575" y="1438"/>
                  </a:cubicBezTo>
                  <a:lnTo>
                    <a:pt x="11572" y="1438"/>
                  </a:lnTo>
                  <a:cubicBezTo>
                    <a:pt x="11509" y="758"/>
                    <a:pt x="10965" y="222"/>
                    <a:pt x="10286" y="169"/>
                  </a:cubicBezTo>
                  <a:cubicBezTo>
                    <a:pt x="8828" y="56"/>
                    <a:pt x="7366" y="0"/>
                    <a:pt x="590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804;p66">
              <a:extLst>
                <a:ext uri="{FF2B5EF4-FFF2-40B4-BE49-F238E27FC236}">
                  <a16:creationId xmlns:a16="http://schemas.microsoft.com/office/drawing/2014/main" id="{E55D3F2D-450D-4F60-BD11-71997034CA24}"/>
                </a:ext>
              </a:extLst>
            </p:cNvPr>
            <p:cNvSpPr/>
            <p:nvPr/>
          </p:nvSpPr>
          <p:spPr>
            <a:xfrm>
              <a:off x="1963954" y="1150678"/>
              <a:ext cx="151722" cy="302625"/>
            </a:xfrm>
            <a:custGeom>
              <a:avLst/>
              <a:gdLst/>
              <a:ahLst/>
              <a:cxnLst/>
              <a:rect l="l" t="t" r="r" b="b"/>
              <a:pathLst>
                <a:path w="6304" h="12574" extrusionOk="0">
                  <a:moveTo>
                    <a:pt x="5929" y="1"/>
                  </a:moveTo>
                  <a:cubicBezTo>
                    <a:pt x="4460" y="1"/>
                    <a:pt x="2993" y="57"/>
                    <a:pt x="1524" y="170"/>
                  </a:cubicBezTo>
                  <a:cubicBezTo>
                    <a:pt x="843" y="224"/>
                    <a:pt x="300" y="759"/>
                    <a:pt x="237" y="1439"/>
                  </a:cubicBezTo>
                  <a:cubicBezTo>
                    <a:pt x="0" y="3937"/>
                    <a:pt x="0" y="6453"/>
                    <a:pt x="237" y="8953"/>
                  </a:cubicBezTo>
                  <a:cubicBezTo>
                    <a:pt x="300" y="9633"/>
                    <a:pt x="845" y="10169"/>
                    <a:pt x="1525" y="10222"/>
                  </a:cubicBezTo>
                  <a:cubicBezTo>
                    <a:pt x="2212" y="10275"/>
                    <a:pt x="2897" y="10316"/>
                    <a:pt x="3584" y="10344"/>
                  </a:cubicBezTo>
                  <a:cubicBezTo>
                    <a:pt x="3971" y="10360"/>
                    <a:pt x="4325" y="10568"/>
                    <a:pt x="4528" y="10899"/>
                  </a:cubicBezTo>
                  <a:lnTo>
                    <a:pt x="5374" y="12275"/>
                  </a:lnTo>
                  <a:cubicBezTo>
                    <a:pt x="5493" y="12469"/>
                    <a:pt x="5699" y="12574"/>
                    <a:pt x="5908" y="12574"/>
                  </a:cubicBezTo>
                  <a:cubicBezTo>
                    <a:pt x="6046" y="12574"/>
                    <a:pt x="6185" y="12528"/>
                    <a:pt x="6302" y="12434"/>
                  </a:cubicBezTo>
                  <a:lnTo>
                    <a:pt x="6303" y="12434"/>
                  </a:lnTo>
                  <a:cubicBezTo>
                    <a:pt x="6249" y="12388"/>
                    <a:pt x="6202" y="12335"/>
                    <a:pt x="6166" y="12275"/>
                  </a:cubicBezTo>
                  <a:lnTo>
                    <a:pt x="5321" y="10899"/>
                  </a:lnTo>
                  <a:cubicBezTo>
                    <a:pt x="5118" y="10568"/>
                    <a:pt x="4764" y="10360"/>
                    <a:pt x="4377" y="10344"/>
                  </a:cubicBezTo>
                  <a:cubicBezTo>
                    <a:pt x="3690" y="10316"/>
                    <a:pt x="3003" y="10277"/>
                    <a:pt x="2318" y="10224"/>
                  </a:cubicBezTo>
                  <a:cubicBezTo>
                    <a:pt x="1636" y="10171"/>
                    <a:pt x="1090" y="9634"/>
                    <a:pt x="1027" y="8953"/>
                  </a:cubicBezTo>
                  <a:cubicBezTo>
                    <a:pt x="790" y="6453"/>
                    <a:pt x="790" y="3937"/>
                    <a:pt x="1027" y="1439"/>
                  </a:cubicBezTo>
                  <a:cubicBezTo>
                    <a:pt x="1090" y="759"/>
                    <a:pt x="1634" y="224"/>
                    <a:pt x="2315" y="170"/>
                  </a:cubicBezTo>
                  <a:cubicBezTo>
                    <a:pt x="3643" y="68"/>
                    <a:pt x="4971" y="12"/>
                    <a:pt x="6300" y="2"/>
                  </a:cubicBezTo>
                  <a:cubicBezTo>
                    <a:pt x="6176" y="1"/>
                    <a:pt x="6052" y="1"/>
                    <a:pt x="592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805;p66">
              <a:extLst>
                <a:ext uri="{FF2B5EF4-FFF2-40B4-BE49-F238E27FC236}">
                  <a16:creationId xmlns:a16="http://schemas.microsoft.com/office/drawing/2014/main" id="{F46C1718-784A-4CFA-AA4C-D1F70EBFEE5F}"/>
                </a:ext>
              </a:extLst>
            </p:cNvPr>
            <p:cNvSpPr/>
            <p:nvPr/>
          </p:nvSpPr>
          <p:spPr>
            <a:xfrm>
              <a:off x="2010958" y="1207020"/>
              <a:ext cx="74248" cy="74248"/>
            </a:xfrm>
            <a:custGeom>
              <a:avLst/>
              <a:gdLst/>
              <a:ahLst/>
              <a:cxnLst/>
              <a:rect l="l" t="t" r="r" b="b"/>
              <a:pathLst>
                <a:path w="3085" h="3085" extrusionOk="0">
                  <a:moveTo>
                    <a:pt x="1541" y="1"/>
                  </a:moveTo>
                  <a:cubicBezTo>
                    <a:pt x="690" y="1"/>
                    <a:pt x="0" y="692"/>
                    <a:pt x="0" y="1543"/>
                  </a:cubicBezTo>
                  <a:cubicBezTo>
                    <a:pt x="0" y="2395"/>
                    <a:pt x="690" y="3084"/>
                    <a:pt x="1541" y="3084"/>
                  </a:cubicBezTo>
                  <a:cubicBezTo>
                    <a:pt x="2393" y="3084"/>
                    <a:pt x="3084" y="2395"/>
                    <a:pt x="3084" y="1543"/>
                  </a:cubicBezTo>
                  <a:cubicBezTo>
                    <a:pt x="3084" y="692"/>
                    <a:pt x="2393" y="1"/>
                    <a:pt x="154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806;p66">
              <a:extLst>
                <a:ext uri="{FF2B5EF4-FFF2-40B4-BE49-F238E27FC236}">
                  <a16:creationId xmlns:a16="http://schemas.microsoft.com/office/drawing/2014/main" id="{B69CBE0C-C4DC-4A89-A819-19E88A0E6F10}"/>
                </a:ext>
              </a:extLst>
            </p:cNvPr>
            <p:cNvSpPr/>
            <p:nvPr/>
          </p:nvSpPr>
          <p:spPr>
            <a:xfrm>
              <a:off x="1996662" y="1281244"/>
              <a:ext cx="102840" cy="51456"/>
            </a:xfrm>
            <a:custGeom>
              <a:avLst/>
              <a:gdLst/>
              <a:ahLst/>
              <a:cxnLst/>
              <a:rect l="l" t="t" r="r" b="b"/>
              <a:pathLst>
                <a:path w="4273" h="2138" extrusionOk="0">
                  <a:moveTo>
                    <a:pt x="2135" y="0"/>
                  </a:moveTo>
                  <a:cubicBezTo>
                    <a:pt x="956" y="0"/>
                    <a:pt x="0" y="956"/>
                    <a:pt x="0" y="2137"/>
                  </a:cubicBezTo>
                  <a:lnTo>
                    <a:pt x="4271" y="2137"/>
                  </a:lnTo>
                  <a:cubicBezTo>
                    <a:pt x="4272" y="956"/>
                    <a:pt x="3315" y="0"/>
                    <a:pt x="213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807;p66">
              <a:extLst>
                <a:ext uri="{FF2B5EF4-FFF2-40B4-BE49-F238E27FC236}">
                  <a16:creationId xmlns:a16="http://schemas.microsoft.com/office/drawing/2014/main" id="{6F650C6F-34BD-4421-9D07-5AB9F000CD3A}"/>
                </a:ext>
              </a:extLst>
            </p:cNvPr>
            <p:cNvSpPr/>
            <p:nvPr/>
          </p:nvSpPr>
          <p:spPr>
            <a:xfrm>
              <a:off x="2118756" y="1209475"/>
              <a:ext cx="78917" cy="131288"/>
            </a:xfrm>
            <a:custGeom>
              <a:avLst/>
              <a:gdLst/>
              <a:ahLst/>
              <a:cxnLst/>
              <a:rect l="l" t="t" r="r" b="b"/>
              <a:pathLst>
                <a:path w="3279" h="5455" extrusionOk="0">
                  <a:moveTo>
                    <a:pt x="1548" y="0"/>
                  </a:moveTo>
                  <a:cubicBezTo>
                    <a:pt x="823" y="0"/>
                    <a:pt x="186" y="513"/>
                    <a:pt x="42" y="1238"/>
                  </a:cubicBezTo>
                  <a:cubicBezTo>
                    <a:pt x="1" y="1422"/>
                    <a:pt x="120" y="1605"/>
                    <a:pt x="305" y="1640"/>
                  </a:cubicBezTo>
                  <a:cubicBezTo>
                    <a:pt x="327" y="1644"/>
                    <a:pt x="349" y="1646"/>
                    <a:pt x="371" y="1646"/>
                  </a:cubicBezTo>
                  <a:cubicBezTo>
                    <a:pt x="531" y="1646"/>
                    <a:pt x="673" y="1531"/>
                    <a:pt x="701" y="1368"/>
                  </a:cubicBezTo>
                  <a:cubicBezTo>
                    <a:pt x="781" y="959"/>
                    <a:pt x="1139" y="670"/>
                    <a:pt x="1548" y="670"/>
                  </a:cubicBezTo>
                  <a:cubicBezTo>
                    <a:pt x="1573" y="670"/>
                    <a:pt x="1599" y="671"/>
                    <a:pt x="1624" y="674"/>
                  </a:cubicBezTo>
                  <a:cubicBezTo>
                    <a:pt x="2064" y="712"/>
                    <a:pt x="2403" y="1075"/>
                    <a:pt x="2414" y="1516"/>
                  </a:cubicBezTo>
                  <a:lnTo>
                    <a:pt x="2396" y="1656"/>
                  </a:lnTo>
                  <a:cubicBezTo>
                    <a:pt x="2333" y="1915"/>
                    <a:pt x="2183" y="2212"/>
                    <a:pt x="1952" y="2543"/>
                  </a:cubicBezTo>
                  <a:cubicBezTo>
                    <a:pt x="1206" y="3607"/>
                    <a:pt x="762" y="4191"/>
                    <a:pt x="523" y="4503"/>
                  </a:cubicBezTo>
                  <a:cubicBezTo>
                    <a:pt x="242" y="4872"/>
                    <a:pt x="156" y="4984"/>
                    <a:pt x="217" y="5182"/>
                  </a:cubicBezTo>
                  <a:cubicBezTo>
                    <a:pt x="252" y="5294"/>
                    <a:pt x="339" y="5382"/>
                    <a:pt x="452" y="5418"/>
                  </a:cubicBezTo>
                  <a:cubicBezTo>
                    <a:pt x="498" y="5434"/>
                    <a:pt x="559" y="5454"/>
                    <a:pt x="1445" y="5454"/>
                  </a:cubicBezTo>
                  <a:cubicBezTo>
                    <a:pt x="1799" y="5454"/>
                    <a:pt x="2284" y="5451"/>
                    <a:pt x="2952" y="5443"/>
                  </a:cubicBezTo>
                  <a:cubicBezTo>
                    <a:pt x="3134" y="5438"/>
                    <a:pt x="3278" y="5288"/>
                    <a:pt x="3277" y="5106"/>
                  </a:cubicBezTo>
                  <a:cubicBezTo>
                    <a:pt x="3277" y="4923"/>
                    <a:pt x="3130" y="4775"/>
                    <a:pt x="2947" y="4772"/>
                  </a:cubicBezTo>
                  <a:lnTo>
                    <a:pt x="2943" y="4772"/>
                  </a:lnTo>
                  <a:cubicBezTo>
                    <a:pt x="2407" y="4779"/>
                    <a:pt x="1838" y="4783"/>
                    <a:pt x="1395" y="4783"/>
                  </a:cubicBezTo>
                  <a:cubicBezTo>
                    <a:pt x="1310" y="4783"/>
                    <a:pt x="1229" y="4783"/>
                    <a:pt x="1153" y="4782"/>
                  </a:cubicBezTo>
                  <a:cubicBezTo>
                    <a:pt x="1412" y="4443"/>
                    <a:pt x="1840" y="3874"/>
                    <a:pt x="2502" y="2928"/>
                  </a:cubicBezTo>
                  <a:cubicBezTo>
                    <a:pt x="2787" y="2521"/>
                    <a:pt x="2972" y="2138"/>
                    <a:pt x="3053" y="1793"/>
                  </a:cubicBezTo>
                  <a:cubicBezTo>
                    <a:pt x="3056" y="1782"/>
                    <a:pt x="3058" y="1771"/>
                    <a:pt x="3059" y="1760"/>
                  </a:cubicBezTo>
                  <a:lnTo>
                    <a:pt x="3083" y="1578"/>
                  </a:lnTo>
                  <a:cubicBezTo>
                    <a:pt x="3084" y="1565"/>
                    <a:pt x="3084" y="1550"/>
                    <a:pt x="3084" y="1535"/>
                  </a:cubicBezTo>
                  <a:cubicBezTo>
                    <a:pt x="3084" y="746"/>
                    <a:pt x="2484" y="85"/>
                    <a:pt x="1698" y="8"/>
                  </a:cubicBezTo>
                  <a:cubicBezTo>
                    <a:pt x="1647" y="3"/>
                    <a:pt x="1597" y="0"/>
                    <a:pt x="154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808;p66">
              <a:extLst>
                <a:ext uri="{FF2B5EF4-FFF2-40B4-BE49-F238E27FC236}">
                  <a16:creationId xmlns:a16="http://schemas.microsoft.com/office/drawing/2014/main" id="{B9414AE1-16E3-418F-A5E5-4395EBC00B7C}"/>
                </a:ext>
              </a:extLst>
            </p:cNvPr>
            <p:cNvSpPr/>
            <p:nvPr/>
          </p:nvSpPr>
          <p:spPr>
            <a:xfrm>
              <a:off x="2213847" y="1274240"/>
              <a:ext cx="284237" cy="302601"/>
            </a:xfrm>
            <a:custGeom>
              <a:avLst/>
              <a:gdLst/>
              <a:ahLst/>
              <a:cxnLst/>
              <a:rect l="l" t="t" r="r" b="b"/>
              <a:pathLst>
                <a:path w="11810" h="12573" extrusionOk="0">
                  <a:moveTo>
                    <a:pt x="5905" y="1"/>
                  </a:moveTo>
                  <a:cubicBezTo>
                    <a:pt x="4444" y="1"/>
                    <a:pt x="2983" y="58"/>
                    <a:pt x="1526" y="171"/>
                  </a:cubicBezTo>
                  <a:cubicBezTo>
                    <a:pt x="845" y="224"/>
                    <a:pt x="301" y="759"/>
                    <a:pt x="238" y="1438"/>
                  </a:cubicBezTo>
                  <a:cubicBezTo>
                    <a:pt x="1" y="3937"/>
                    <a:pt x="1" y="6453"/>
                    <a:pt x="238" y="8953"/>
                  </a:cubicBezTo>
                  <a:cubicBezTo>
                    <a:pt x="301" y="9632"/>
                    <a:pt x="845" y="10169"/>
                    <a:pt x="1526" y="10223"/>
                  </a:cubicBezTo>
                  <a:cubicBezTo>
                    <a:pt x="2212" y="10276"/>
                    <a:pt x="2898" y="10316"/>
                    <a:pt x="3584" y="10344"/>
                  </a:cubicBezTo>
                  <a:cubicBezTo>
                    <a:pt x="3971" y="10360"/>
                    <a:pt x="4324" y="10567"/>
                    <a:pt x="4527" y="10898"/>
                  </a:cubicBezTo>
                  <a:lnTo>
                    <a:pt x="5371" y="12275"/>
                  </a:lnTo>
                  <a:cubicBezTo>
                    <a:pt x="5493" y="12473"/>
                    <a:pt x="5699" y="12572"/>
                    <a:pt x="5905" y="12572"/>
                  </a:cubicBezTo>
                  <a:cubicBezTo>
                    <a:pt x="6110" y="12572"/>
                    <a:pt x="6316" y="12473"/>
                    <a:pt x="6437" y="12275"/>
                  </a:cubicBezTo>
                  <a:lnTo>
                    <a:pt x="7283" y="10898"/>
                  </a:lnTo>
                  <a:cubicBezTo>
                    <a:pt x="7486" y="10567"/>
                    <a:pt x="7840" y="10360"/>
                    <a:pt x="8228" y="10344"/>
                  </a:cubicBezTo>
                  <a:cubicBezTo>
                    <a:pt x="8914" y="10316"/>
                    <a:pt x="9600" y="10276"/>
                    <a:pt x="10287" y="10223"/>
                  </a:cubicBezTo>
                  <a:cubicBezTo>
                    <a:pt x="10967" y="10169"/>
                    <a:pt x="11511" y="9632"/>
                    <a:pt x="11574" y="8953"/>
                  </a:cubicBezTo>
                  <a:cubicBezTo>
                    <a:pt x="11809" y="6453"/>
                    <a:pt x="11809" y="3937"/>
                    <a:pt x="11574" y="1438"/>
                  </a:cubicBezTo>
                  <a:cubicBezTo>
                    <a:pt x="11509" y="759"/>
                    <a:pt x="10967" y="224"/>
                    <a:pt x="10286" y="171"/>
                  </a:cubicBezTo>
                  <a:cubicBezTo>
                    <a:pt x="8828" y="58"/>
                    <a:pt x="7366" y="1"/>
                    <a:pt x="590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809;p66">
              <a:extLst>
                <a:ext uri="{FF2B5EF4-FFF2-40B4-BE49-F238E27FC236}">
                  <a16:creationId xmlns:a16="http://schemas.microsoft.com/office/drawing/2014/main" id="{9B775157-A86F-4E0A-8109-1B74AFB908A4}"/>
                </a:ext>
              </a:extLst>
            </p:cNvPr>
            <p:cNvSpPr/>
            <p:nvPr/>
          </p:nvSpPr>
          <p:spPr>
            <a:xfrm>
              <a:off x="2213823" y="1274240"/>
              <a:ext cx="151673" cy="302625"/>
            </a:xfrm>
            <a:custGeom>
              <a:avLst/>
              <a:gdLst/>
              <a:ahLst/>
              <a:cxnLst/>
              <a:rect l="l" t="t" r="r" b="b"/>
              <a:pathLst>
                <a:path w="6302" h="12574" extrusionOk="0">
                  <a:moveTo>
                    <a:pt x="5928" y="0"/>
                  </a:moveTo>
                  <a:cubicBezTo>
                    <a:pt x="4460" y="0"/>
                    <a:pt x="2993" y="57"/>
                    <a:pt x="1525" y="169"/>
                  </a:cubicBezTo>
                  <a:cubicBezTo>
                    <a:pt x="844" y="224"/>
                    <a:pt x="300" y="759"/>
                    <a:pt x="237" y="1438"/>
                  </a:cubicBezTo>
                  <a:cubicBezTo>
                    <a:pt x="0" y="3937"/>
                    <a:pt x="0" y="6453"/>
                    <a:pt x="237" y="8951"/>
                  </a:cubicBezTo>
                  <a:cubicBezTo>
                    <a:pt x="300" y="9632"/>
                    <a:pt x="844" y="10169"/>
                    <a:pt x="1525" y="10222"/>
                  </a:cubicBezTo>
                  <a:cubicBezTo>
                    <a:pt x="2211" y="10275"/>
                    <a:pt x="2897" y="10316"/>
                    <a:pt x="3584" y="10344"/>
                  </a:cubicBezTo>
                  <a:cubicBezTo>
                    <a:pt x="3971" y="10360"/>
                    <a:pt x="4325" y="10567"/>
                    <a:pt x="4528" y="10898"/>
                  </a:cubicBezTo>
                  <a:lnTo>
                    <a:pt x="5372" y="12275"/>
                  </a:lnTo>
                  <a:cubicBezTo>
                    <a:pt x="5492" y="12469"/>
                    <a:pt x="5698" y="12573"/>
                    <a:pt x="5908" y="12573"/>
                  </a:cubicBezTo>
                  <a:cubicBezTo>
                    <a:pt x="6046" y="12573"/>
                    <a:pt x="6185" y="12528"/>
                    <a:pt x="6302" y="12433"/>
                  </a:cubicBezTo>
                  <a:cubicBezTo>
                    <a:pt x="6247" y="12388"/>
                    <a:pt x="6200" y="12335"/>
                    <a:pt x="6165" y="12275"/>
                  </a:cubicBezTo>
                  <a:lnTo>
                    <a:pt x="5319" y="10898"/>
                  </a:lnTo>
                  <a:cubicBezTo>
                    <a:pt x="5116" y="10567"/>
                    <a:pt x="4760" y="10359"/>
                    <a:pt x="4374" y="10344"/>
                  </a:cubicBezTo>
                  <a:cubicBezTo>
                    <a:pt x="3688" y="10316"/>
                    <a:pt x="3002" y="10275"/>
                    <a:pt x="2315" y="10222"/>
                  </a:cubicBezTo>
                  <a:cubicBezTo>
                    <a:pt x="1634" y="10169"/>
                    <a:pt x="1091" y="9632"/>
                    <a:pt x="1028" y="8951"/>
                  </a:cubicBezTo>
                  <a:cubicBezTo>
                    <a:pt x="792" y="6453"/>
                    <a:pt x="792" y="3937"/>
                    <a:pt x="1028" y="1438"/>
                  </a:cubicBezTo>
                  <a:cubicBezTo>
                    <a:pt x="1091" y="759"/>
                    <a:pt x="1636" y="224"/>
                    <a:pt x="2315" y="169"/>
                  </a:cubicBezTo>
                  <a:cubicBezTo>
                    <a:pt x="3644" y="66"/>
                    <a:pt x="4972" y="11"/>
                    <a:pt x="6300" y="2"/>
                  </a:cubicBezTo>
                  <a:cubicBezTo>
                    <a:pt x="6176" y="1"/>
                    <a:pt x="6052" y="0"/>
                    <a:pt x="59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810;p66">
              <a:extLst>
                <a:ext uri="{FF2B5EF4-FFF2-40B4-BE49-F238E27FC236}">
                  <a16:creationId xmlns:a16="http://schemas.microsoft.com/office/drawing/2014/main" id="{87CCB4DD-136E-4ABC-AE65-25F5194E03E3}"/>
                </a:ext>
              </a:extLst>
            </p:cNvPr>
            <p:cNvSpPr/>
            <p:nvPr/>
          </p:nvSpPr>
          <p:spPr>
            <a:xfrm>
              <a:off x="2240923" y="1328175"/>
              <a:ext cx="128569" cy="123755"/>
            </a:xfrm>
            <a:custGeom>
              <a:avLst/>
              <a:gdLst/>
              <a:ahLst/>
              <a:cxnLst/>
              <a:rect l="l" t="t" r="r" b="b"/>
              <a:pathLst>
                <a:path w="5342" h="5142" extrusionOk="0">
                  <a:moveTo>
                    <a:pt x="2682" y="0"/>
                  </a:moveTo>
                  <a:cubicBezTo>
                    <a:pt x="2137" y="0"/>
                    <a:pt x="1590" y="185"/>
                    <a:pt x="1143" y="556"/>
                  </a:cubicBezTo>
                  <a:cubicBezTo>
                    <a:pt x="214" y="1328"/>
                    <a:pt x="1" y="2669"/>
                    <a:pt x="645" y="3691"/>
                  </a:cubicBezTo>
                  <a:cubicBezTo>
                    <a:pt x="1099" y="4409"/>
                    <a:pt x="1878" y="4813"/>
                    <a:pt x="2682" y="4813"/>
                  </a:cubicBezTo>
                  <a:cubicBezTo>
                    <a:pt x="3020" y="4813"/>
                    <a:pt x="3364" y="4741"/>
                    <a:pt x="3689" y="4591"/>
                  </a:cubicBezTo>
                  <a:lnTo>
                    <a:pt x="5148" y="5141"/>
                  </a:lnTo>
                  <a:lnTo>
                    <a:pt x="4643" y="3799"/>
                  </a:lnTo>
                  <a:cubicBezTo>
                    <a:pt x="5342" y="2813"/>
                    <a:pt x="5202" y="1462"/>
                    <a:pt x="4317" y="641"/>
                  </a:cubicBezTo>
                  <a:cubicBezTo>
                    <a:pt x="3857" y="215"/>
                    <a:pt x="3270" y="0"/>
                    <a:pt x="268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811;p66">
              <a:extLst>
                <a:ext uri="{FF2B5EF4-FFF2-40B4-BE49-F238E27FC236}">
                  <a16:creationId xmlns:a16="http://schemas.microsoft.com/office/drawing/2014/main" id="{2F6CF279-02AF-40A6-8756-D766CA828A2F}"/>
                </a:ext>
              </a:extLst>
            </p:cNvPr>
            <p:cNvSpPr/>
            <p:nvPr/>
          </p:nvSpPr>
          <p:spPr>
            <a:xfrm>
              <a:off x="2393246" y="1324084"/>
              <a:ext cx="75067" cy="131794"/>
            </a:xfrm>
            <a:custGeom>
              <a:avLst/>
              <a:gdLst/>
              <a:ahLst/>
              <a:cxnLst/>
              <a:rect l="l" t="t" r="r" b="b"/>
              <a:pathLst>
                <a:path w="3119" h="5476" extrusionOk="0">
                  <a:moveTo>
                    <a:pt x="1552" y="0"/>
                  </a:moveTo>
                  <a:cubicBezTo>
                    <a:pt x="852" y="0"/>
                    <a:pt x="191" y="484"/>
                    <a:pt x="42" y="1241"/>
                  </a:cubicBezTo>
                  <a:cubicBezTo>
                    <a:pt x="1" y="1425"/>
                    <a:pt x="120" y="1607"/>
                    <a:pt x="305" y="1642"/>
                  </a:cubicBezTo>
                  <a:cubicBezTo>
                    <a:pt x="327" y="1647"/>
                    <a:pt x="349" y="1649"/>
                    <a:pt x="371" y="1649"/>
                  </a:cubicBezTo>
                  <a:cubicBezTo>
                    <a:pt x="531" y="1649"/>
                    <a:pt x="672" y="1533"/>
                    <a:pt x="699" y="1369"/>
                  </a:cubicBezTo>
                  <a:cubicBezTo>
                    <a:pt x="766" y="1041"/>
                    <a:pt x="1013" y="779"/>
                    <a:pt x="1338" y="698"/>
                  </a:cubicBezTo>
                  <a:cubicBezTo>
                    <a:pt x="1408" y="681"/>
                    <a:pt x="1478" y="672"/>
                    <a:pt x="1549" y="672"/>
                  </a:cubicBezTo>
                  <a:cubicBezTo>
                    <a:pt x="1804" y="672"/>
                    <a:pt x="2051" y="785"/>
                    <a:pt x="2217" y="988"/>
                  </a:cubicBezTo>
                  <a:cubicBezTo>
                    <a:pt x="2429" y="1247"/>
                    <a:pt x="2473" y="1604"/>
                    <a:pt x="2330" y="1907"/>
                  </a:cubicBezTo>
                  <a:cubicBezTo>
                    <a:pt x="2188" y="2210"/>
                    <a:pt x="1883" y="2403"/>
                    <a:pt x="1549" y="2403"/>
                  </a:cubicBezTo>
                  <a:cubicBezTo>
                    <a:pt x="1367" y="2407"/>
                    <a:pt x="1221" y="2555"/>
                    <a:pt x="1221" y="2738"/>
                  </a:cubicBezTo>
                  <a:cubicBezTo>
                    <a:pt x="1221" y="2920"/>
                    <a:pt x="1367" y="3069"/>
                    <a:pt x="1549" y="3073"/>
                  </a:cubicBezTo>
                  <a:cubicBezTo>
                    <a:pt x="1888" y="3073"/>
                    <a:pt x="2195" y="3270"/>
                    <a:pt x="2336" y="3579"/>
                  </a:cubicBezTo>
                  <a:cubicBezTo>
                    <a:pt x="2476" y="3888"/>
                    <a:pt x="2424" y="4250"/>
                    <a:pt x="2202" y="4505"/>
                  </a:cubicBezTo>
                  <a:cubicBezTo>
                    <a:pt x="2035" y="4697"/>
                    <a:pt x="1796" y="4803"/>
                    <a:pt x="1550" y="4803"/>
                  </a:cubicBezTo>
                  <a:cubicBezTo>
                    <a:pt x="1468" y="4803"/>
                    <a:pt x="1385" y="4791"/>
                    <a:pt x="1304" y="4767"/>
                  </a:cubicBezTo>
                  <a:cubicBezTo>
                    <a:pt x="979" y="4672"/>
                    <a:pt x="739" y="4395"/>
                    <a:pt x="692" y="4058"/>
                  </a:cubicBezTo>
                  <a:cubicBezTo>
                    <a:pt x="686" y="4019"/>
                    <a:pt x="683" y="3979"/>
                    <a:pt x="683" y="3938"/>
                  </a:cubicBezTo>
                  <a:cubicBezTo>
                    <a:pt x="683" y="3752"/>
                    <a:pt x="533" y="3602"/>
                    <a:pt x="348" y="3602"/>
                  </a:cubicBezTo>
                  <a:cubicBezTo>
                    <a:pt x="163" y="3602"/>
                    <a:pt x="13" y="3752"/>
                    <a:pt x="13" y="3938"/>
                  </a:cubicBezTo>
                  <a:cubicBezTo>
                    <a:pt x="13" y="4010"/>
                    <a:pt x="19" y="4080"/>
                    <a:pt x="27" y="4152"/>
                  </a:cubicBezTo>
                  <a:cubicBezTo>
                    <a:pt x="98" y="4657"/>
                    <a:pt x="414" y="5094"/>
                    <a:pt x="871" y="5319"/>
                  </a:cubicBezTo>
                  <a:cubicBezTo>
                    <a:pt x="1085" y="5423"/>
                    <a:pt x="1317" y="5475"/>
                    <a:pt x="1548" y="5475"/>
                  </a:cubicBezTo>
                  <a:cubicBezTo>
                    <a:pt x="1811" y="5475"/>
                    <a:pt x="2074" y="5408"/>
                    <a:pt x="2310" y="5273"/>
                  </a:cubicBezTo>
                  <a:cubicBezTo>
                    <a:pt x="2752" y="5020"/>
                    <a:pt x="3040" y="4566"/>
                    <a:pt x="3080" y="4057"/>
                  </a:cubicBezTo>
                  <a:cubicBezTo>
                    <a:pt x="3118" y="3550"/>
                    <a:pt x="2904" y="3055"/>
                    <a:pt x="2505" y="2738"/>
                  </a:cubicBezTo>
                  <a:cubicBezTo>
                    <a:pt x="2898" y="2426"/>
                    <a:pt x="3113" y="1941"/>
                    <a:pt x="3080" y="1441"/>
                  </a:cubicBezTo>
                  <a:cubicBezTo>
                    <a:pt x="3049" y="939"/>
                    <a:pt x="2774" y="486"/>
                    <a:pt x="2346" y="225"/>
                  </a:cubicBezTo>
                  <a:cubicBezTo>
                    <a:pt x="2094" y="71"/>
                    <a:pt x="1820" y="0"/>
                    <a:pt x="155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1EB91D8-B70C-493B-B3F7-37EC9AD81E9F}"/>
              </a:ext>
            </a:extLst>
          </p:cNvPr>
          <p:cNvSpPr/>
          <p:nvPr/>
        </p:nvSpPr>
        <p:spPr>
          <a:xfrm>
            <a:off x="4281517" y="1752213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BCCC285-F479-4CD3-A646-9EB46868B890}"/>
              </a:ext>
            </a:extLst>
          </p:cNvPr>
          <p:cNvSpPr/>
          <p:nvPr/>
        </p:nvSpPr>
        <p:spPr>
          <a:xfrm>
            <a:off x="6052685" y="366863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BC2381-6A64-4E2C-9F62-477E64774AD4}"/>
              </a:ext>
            </a:extLst>
          </p:cNvPr>
          <p:cNvSpPr txBox="1"/>
          <p:nvPr/>
        </p:nvSpPr>
        <p:spPr>
          <a:xfrm>
            <a:off x="5669882" y="1540271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Intensify and coordinate the use of 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4DADF-5B41-4CCD-BF3A-FDC99399BD7C}"/>
              </a:ext>
            </a:extLst>
          </p:cNvPr>
          <p:cNvSpPr txBox="1"/>
          <p:nvPr/>
        </p:nvSpPr>
        <p:spPr>
          <a:xfrm>
            <a:off x="5923455" y="2038563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i="1" u="sng" dirty="0">
                <a:solidFill>
                  <a:schemeClr val="bg1"/>
                </a:solidFill>
                <a:latin typeface="Proxima Nova Semibold"/>
              </a:rPr>
              <a:t>First step: 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connecting to all other EAPN members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F88B5B-D0C7-46BC-86B5-C6002B867181}"/>
              </a:ext>
            </a:extLst>
          </p:cNvPr>
          <p:cNvSpPr txBox="1"/>
          <p:nvPr/>
        </p:nvSpPr>
        <p:spPr>
          <a:xfrm>
            <a:off x="5923455" y="2947132"/>
            <a:ext cx="29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i="1" u="sng" dirty="0">
                <a:solidFill>
                  <a:schemeClr val="bg1"/>
                </a:solidFill>
                <a:latin typeface="Proxima Nova Semibold"/>
              </a:rPr>
              <a:t>Next step: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5539E9-ADDF-44E1-A6A8-1BFBC30B604D}"/>
              </a:ext>
            </a:extLst>
          </p:cNvPr>
          <p:cNvSpPr txBox="1"/>
          <p:nvPr/>
        </p:nvSpPr>
        <p:spPr>
          <a:xfrm>
            <a:off x="7534719" y="3292148"/>
            <a:ext cx="143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National </a:t>
            </a:r>
          </a:p>
          <a:p>
            <a:pPr lvl="8">
              <a:buClr>
                <a:schemeClr val="accent1"/>
              </a:buClr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Strategy 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E47C2D-F505-4B80-84A6-5EC70C4B4C81}"/>
              </a:ext>
            </a:extLst>
          </p:cNvPr>
          <p:cNvSpPr txBox="1"/>
          <p:nvPr/>
        </p:nvSpPr>
        <p:spPr>
          <a:xfrm>
            <a:off x="7575851" y="4040507"/>
            <a:ext cx="143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Joint </a:t>
            </a:r>
          </a:p>
          <a:p>
            <a:pPr lvl="8">
              <a:buClr>
                <a:schemeClr val="accent1"/>
              </a:buClr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Action Plan </a:t>
            </a:r>
          </a:p>
          <a:p>
            <a:pPr lvl="8">
              <a:buClr>
                <a:schemeClr val="accent1"/>
              </a:buClr>
            </a:pP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 </a:t>
            </a:r>
            <a:endParaRPr lang="en-US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35" name="Google Shape;1123;p49">
            <a:extLst>
              <a:ext uri="{FF2B5EF4-FFF2-40B4-BE49-F238E27FC236}">
                <a16:creationId xmlns:a16="http://schemas.microsoft.com/office/drawing/2014/main" id="{AB91B466-CB8F-41E2-B41D-1F42A31B074B}"/>
              </a:ext>
            </a:extLst>
          </p:cNvPr>
          <p:cNvSpPr txBox="1">
            <a:spLocks/>
          </p:cNvSpPr>
          <p:nvPr/>
        </p:nvSpPr>
        <p:spPr>
          <a:xfrm>
            <a:off x="2876435" y="3640257"/>
            <a:ext cx="3100196" cy="67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Translating the EAPN Social Media Strategy</a:t>
            </a:r>
          </a:p>
        </p:txBody>
      </p:sp>
    </p:spTree>
    <p:extLst>
      <p:ext uri="{BB962C8B-B14F-4D97-AF65-F5344CB8AC3E}">
        <p14:creationId xmlns:p14="http://schemas.microsoft.com/office/powerpoint/2010/main" val="1411233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B40C7D-E507-4E06-96D2-3EA43C08D12C}"/>
              </a:ext>
            </a:extLst>
          </p:cNvPr>
          <p:cNvSpPr/>
          <p:nvPr/>
        </p:nvSpPr>
        <p:spPr>
          <a:xfrm>
            <a:off x="1113818" y="3779062"/>
            <a:ext cx="3291235" cy="788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EB06B8-4FF9-4F86-8D20-E28050DBB348}"/>
              </a:ext>
            </a:extLst>
          </p:cNvPr>
          <p:cNvSpPr/>
          <p:nvPr/>
        </p:nvSpPr>
        <p:spPr>
          <a:xfrm>
            <a:off x="1113818" y="3033487"/>
            <a:ext cx="3291235" cy="58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B94A55-A180-40A9-B123-FE0C868229AC}"/>
              </a:ext>
            </a:extLst>
          </p:cNvPr>
          <p:cNvSpPr/>
          <p:nvPr/>
        </p:nvSpPr>
        <p:spPr>
          <a:xfrm>
            <a:off x="1113819" y="2230731"/>
            <a:ext cx="3291235" cy="58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32C094-139C-4C6F-970B-32B355331969}"/>
              </a:ext>
            </a:extLst>
          </p:cNvPr>
          <p:cNvSpPr/>
          <p:nvPr/>
        </p:nvSpPr>
        <p:spPr>
          <a:xfrm>
            <a:off x="1113820" y="1418413"/>
            <a:ext cx="3291235" cy="66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09472" y="223930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-100208" y="-219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TRADITIONAL PRESS </a:t>
            </a:r>
            <a:br>
              <a:rPr lang="en-GB" dirty="0"/>
            </a:br>
            <a:r>
              <a:rPr lang="en-GB" dirty="0"/>
              <a:t>AND MEDIA</a:t>
            </a:r>
            <a:endParaRPr dirty="0"/>
          </a:p>
        </p:txBody>
      </p:sp>
      <p:sp>
        <p:nvSpPr>
          <p:cNvPr id="6" name="Google Shape;1123;p49">
            <a:extLst>
              <a:ext uri="{FF2B5EF4-FFF2-40B4-BE49-F238E27FC236}">
                <a16:creationId xmlns:a16="http://schemas.microsoft.com/office/drawing/2014/main" id="{F7B7578D-B566-4C9C-B337-229540166BAF}"/>
              </a:ext>
            </a:extLst>
          </p:cNvPr>
          <p:cNvSpPr txBox="1">
            <a:spLocks/>
          </p:cNvSpPr>
          <p:nvPr/>
        </p:nvSpPr>
        <p:spPr>
          <a:xfrm>
            <a:off x="6194426" y="4577009"/>
            <a:ext cx="2780778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endParaRPr lang="en-GB" sz="1600" b="1" dirty="0"/>
          </a:p>
        </p:txBody>
      </p:sp>
      <p:sp>
        <p:nvSpPr>
          <p:cNvPr id="10" name="Google Shape;1123;p49">
            <a:extLst>
              <a:ext uri="{FF2B5EF4-FFF2-40B4-BE49-F238E27FC236}">
                <a16:creationId xmlns:a16="http://schemas.microsoft.com/office/drawing/2014/main" id="{F9CCC9C2-2AD8-4D52-93C0-E2AC07EC49C0}"/>
              </a:ext>
            </a:extLst>
          </p:cNvPr>
          <p:cNvSpPr txBox="1">
            <a:spLocks/>
          </p:cNvSpPr>
          <p:nvPr/>
        </p:nvSpPr>
        <p:spPr>
          <a:xfrm>
            <a:off x="1183341" y="4071809"/>
            <a:ext cx="3022285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Involve PEP in this process</a:t>
            </a:r>
          </a:p>
          <a:p>
            <a:pPr algn="l"/>
            <a:endParaRPr lang="en-GB" sz="1600" b="1" dirty="0"/>
          </a:p>
          <a:p>
            <a:pPr algn="l"/>
            <a:r>
              <a:rPr lang="en-GB" sz="1600" b="1" dirty="0">
                <a:solidFill>
                  <a:srgbClr val="AC043C"/>
                </a:solidFill>
              </a:rPr>
              <a:t>2</a:t>
            </a:r>
            <a:r>
              <a:rPr lang="en-GB" sz="1600" b="1" dirty="0"/>
              <a:t>. Do not ignore the local level</a:t>
            </a:r>
          </a:p>
          <a:p>
            <a:pPr algn="l"/>
            <a:endParaRPr lang="en-GB" sz="1600" b="1" dirty="0"/>
          </a:p>
          <a:p>
            <a:pPr algn="l"/>
            <a:r>
              <a:rPr lang="en-GB" sz="1600" b="1" dirty="0">
                <a:solidFill>
                  <a:srgbClr val="AC043C"/>
                </a:solidFill>
              </a:rPr>
              <a:t>3</a:t>
            </a:r>
            <a:r>
              <a:rPr lang="en-GB" sz="1600" b="1" dirty="0"/>
              <a:t>. Comms officer and (PEP) spokesperson </a:t>
            </a:r>
          </a:p>
          <a:p>
            <a:pPr algn="l"/>
            <a:endParaRPr lang="en-GB" sz="1600" b="1" dirty="0"/>
          </a:p>
          <a:p>
            <a:pPr algn="l"/>
            <a:r>
              <a:rPr lang="en-GB" sz="1600" b="1" dirty="0">
                <a:solidFill>
                  <a:srgbClr val="AC043C"/>
                </a:solidFill>
              </a:rPr>
              <a:t>4</a:t>
            </a:r>
            <a:r>
              <a:rPr lang="en-GB" sz="1600" b="1" dirty="0"/>
              <a:t>. Build up a good contact list and relationship with specific newspapers…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FE523-161E-4441-B630-DF5FC838B95E}"/>
              </a:ext>
            </a:extLst>
          </p:cNvPr>
          <p:cNvSpPr txBox="1"/>
          <p:nvPr/>
        </p:nvSpPr>
        <p:spPr>
          <a:xfrm>
            <a:off x="5996594" y="1396986"/>
            <a:ext cx="29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Create a platform for PEP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CE18561-F2EC-4BBD-839B-F2502FE8ACE2}"/>
              </a:ext>
            </a:extLst>
          </p:cNvPr>
          <p:cNvSpPr/>
          <p:nvPr/>
        </p:nvSpPr>
        <p:spPr>
          <a:xfrm>
            <a:off x="4571999" y="1418413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E4A578-41BC-408F-85F6-28CFEB9E9CE2}"/>
              </a:ext>
            </a:extLst>
          </p:cNvPr>
          <p:cNvSpPr/>
          <p:nvPr/>
        </p:nvSpPr>
        <p:spPr>
          <a:xfrm>
            <a:off x="4571999" y="224352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8D50B53-DC6F-4FB4-95F0-6C03FE439DFB}"/>
              </a:ext>
            </a:extLst>
          </p:cNvPr>
          <p:cNvSpPr/>
          <p:nvPr/>
        </p:nvSpPr>
        <p:spPr>
          <a:xfrm>
            <a:off x="4571998" y="3033487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46B2254-BC34-47E2-A9A4-F87741951BA4}"/>
              </a:ext>
            </a:extLst>
          </p:cNvPr>
          <p:cNvSpPr/>
          <p:nvPr/>
        </p:nvSpPr>
        <p:spPr>
          <a:xfrm>
            <a:off x="4610418" y="3859055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21A47-E561-4B6F-B974-11202FAABB0C}"/>
              </a:ext>
            </a:extLst>
          </p:cNvPr>
          <p:cNvSpPr txBox="1"/>
          <p:nvPr/>
        </p:nvSpPr>
        <p:spPr>
          <a:xfrm>
            <a:off x="5996594" y="2254875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Keep reaching for the local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9C039-D8C7-4B87-BE46-028FEFAF85A9}"/>
              </a:ext>
            </a:extLst>
          </p:cNvPr>
          <p:cNvSpPr txBox="1"/>
          <p:nvPr/>
        </p:nvSpPr>
        <p:spPr>
          <a:xfrm>
            <a:off x="5996594" y="3040398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Develop a strategy to be able to hire a media officer and (PEP) spokesperson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E989D5-23E7-4FE9-A704-79F506C37A04}"/>
              </a:ext>
            </a:extLst>
          </p:cNvPr>
          <p:cNvSpPr txBox="1"/>
          <p:nvPr/>
        </p:nvSpPr>
        <p:spPr>
          <a:xfrm>
            <a:off x="5996594" y="3967856"/>
            <a:ext cx="29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Maintain the contact</a:t>
            </a:r>
          </a:p>
        </p:txBody>
      </p:sp>
    </p:spTree>
    <p:extLst>
      <p:ext uri="{BB962C8B-B14F-4D97-AF65-F5344CB8AC3E}">
        <p14:creationId xmlns:p14="http://schemas.microsoft.com/office/powerpoint/2010/main" val="273590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9"/>
          <p:cNvSpPr/>
          <p:nvPr/>
        </p:nvSpPr>
        <p:spPr>
          <a:xfrm>
            <a:off x="-68925" y="-17225"/>
            <a:ext cx="7972522" cy="5272725"/>
          </a:xfrm>
          <a:custGeom>
            <a:avLst/>
            <a:gdLst/>
            <a:ahLst/>
            <a:cxnLst/>
            <a:rect l="l" t="t" r="r" b="b"/>
            <a:pathLst>
              <a:path w="315330" h="210909" extrusionOk="0">
                <a:moveTo>
                  <a:pt x="154391" y="207807"/>
                </a:moveTo>
                <a:lnTo>
                  <a:pt x="315330" y="0"/>
                </a:lnTo>
                <a:lnTo>
                  <a:pt x="0" y="0"/>
                </a:lnTo>
                <a:lnTo>
                  <a:pt x="0" y="210909"/>
                </a:lnTo>
                <a:close/>
              </a:path>
            </a:pathLst>
          </a:custGeom>
          <a:solidFill>
            <a:srgbClr val="AC043C"/>
          </a:solidFill>
          <a:ln>
            <a:noFill/>
          </a:ln>
        </p:spPr>
      </p:sp>
      <p:sp>
        <p:nvSpPr>
          <p:cNvPr id="481" name="Google Shape;481;p39"/>
          <p:cNvSpPr txBox="1">
            <a:spLocks noGrp="1"/>
          </p:cNvSpPr>
          <p:nvPr>
            <p:ph type="subTitle" idx="1"/>
          </p:nvPr>
        </p:nvSpPr>
        <p:spPr>
          <a:xfrm>
            <a:off x="566093" y="286922"/>
            <a:ext cx="3721500" cy="1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Proxima Nova Semibold"/>
              </a:rPr>
              <a:t>COMPOSITION</a:t>
            </a:r>
            <a:r>
              <a:rPr lang="en-US" sz="1200" dirty="0">
                <a:solidFill>
                  <a:schemeClr val="bg1"/>
                </a:solidFill>
                <a:latin typeface="Proxima Nova Semibold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/>
              </a:solidFill>
              <a:latin typeface="Proxima Nova Semibold"/>
            </a:endParaRPr>
          </a:p>
          <a:p>
            <a:br>
              <a:rPr lang="en-US" sz="1200" dirty="0">
                <a:latin typeface="Proxima Nova Semibold"/>
              </a:rPr>
            </a:br>
            <a:r>
              <a:rPr lang="en-GB" sz="1200" dirty="0">
                <a:latin typeface="Proxima Nova Semibold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roxima Nova Semibold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Proxima Nova Semibold"/>
            </a:endParaRPr>
          </a:p>
        </p:txBody>
      </p:sp>
      <p:grpSp>
        <p:nvGrpSpPr>
          <p:cNvPr id="7" name="Google Shape;5864;p73">
            <a:extLst>
              <a:ext uri="{FF2B5EF4-FFF2-40B4-BE49-F238E27FC236}">
                <a16:creationId xmlns:a16="http://schemas.microsoft.com/office/drawing/2014/main" id="{5D5BD6AA-FEAB-4E0C-BFAC-7A26623EEB65}"/>
              </a:ext>
            </a:extLst>
          </p:cNvPr>
          <p:cNvGrpSpPr/>
          <p:nvPr/>
        </p:nvGrpSpPr>
        <p:grpSpPr>
          <a:xfrm>
            <a:off x="735336" y="1237596"/>
            <a:ext cx="4945074" cy="2521558"/>
            <a:chOff x="634175" y="2986275"/>
            <a:chExt cx="3147949" cy="1458344"/>
          </a:xfrm>
        </p:grpSpPr>
        <p:cxnSp>
          <p:nvCxnSpPr>
            <p:cNvPr id="8" name="Google Shape;5865;p73">
              <a:extLst>
                <a:ext uri="{FF2B5EF4-FFF2-40B4-BE49-F238E27FC236}">
                  <a16:creationId xmlns:a16="http://schemas.microsoft.com/office/drawing/2014/main" id="{E0258952-449E-40C8-AB5A-C1AF6A9D2828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>
              <a:off x="929975" y="3577875"/>
              <a:ext cx="591600" cy="2751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868;p73">
              <a:extLst>
                <a:ext uri="{FF2B5EF4-FFF2-40B4-BE49-F238E27FC236}">
                  <a16:creationId xmlns:a16="http://schemas.microsoft.com/office/drawing/2014/main" id="{0719498A-AA15-4559-A56C-0F71902411BB}"/>
                </a:ext>
              </a:extLst>
            </p:cNvPr>
            <p:cNvCxnSpPr>
              <a:cxnSpLocks/>
              <a:stCxn id="16" idx="0"/>
              <a:endCxn id="13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oogle Shape;5870;p73">
              <a:extLst>
                <a:ext uri="{FF2B5EF4-FFF2-40B4-BE49-F238E27FC236}">
                  <a16:creationId xmlns:a16="http://schemas.microsoft.com/office/drawing/2014/main" id="{8DAC7488-5DAF-4C72-B788-EB90B0A46667}"/>
                </a:ext>
              </a:extLst>
            </p:cNvPr>
            <p:cNvCxnSpPr>
              <a:cxnSpLocks/>
              <a:stCxn id="13" idx="4"/>
              <a:endCxn id="15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5872;p73">
              <a:extLst>
                <a:ext uri="{FF2B5EF4-FFF2-40B4-BE49-F238E27FC236}">
                  <a16:creationId xmlns:a16="http://schemas.microsoft.com/office/drawing/2014/main" id="{A1C522CB-1586-4F77-8E32-0081E089E060}"/>
                </a:ext>
              </a:extLst>
            </p:cNvPr>
            <p:cNvCxnSpPr>
              <a:cxnSpLocks/>
              <a:stCxn id="15" idx="0"/>
              <a:endCxn id="12" idx="4"/>
            </p:cNvCxnSpPr>
            <p:nvPr/>
          </p:nvCxnSpPr>
          <p:spPr>
            <a:xfrm rot="10800000" flipH="1">
              <a:off x="2894933" y="3577918"/>
              <a:ext cx="591600" cy="2751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5873;p73">
              <a:extLst>
                <a:ext uri="{FF2B5EF4-FFF2-40B4-BE49-F238E27FC236}">
                  <a16:creationId xmlns:a16="http://schemas.microsoft.com/office/drawing/2014/main" id="{DB5525CA-03D0-431B-A81E-7947D2A3C758}"/>
                </a:ext>
              </a:extLst>
            </p:cNvPr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EAPN NO</a:t>
              </a:r>
              <a:endParaRPr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869;p73">
              <a:extLst>
                <a:ext uri="{FF2B5EF4-FFF2-40B4-BE49-F238E27FC236}">
                  <a16:creationId xmlns:a16="http://schemas.microsoft.com/office/drawing/2014/main" id="{CBAF7247-01FA-4830-AACA-6BFAA5628544}"/>
                </a:ext>
              </a:extLst>
            </p:cNvPr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EAPN NL</a:t>
              </a:r>
            </a:p>
          </p:txBody>
        </p:sp>
        <p:sp>
          <p:nvSpPr>
            <p:cNvPr id="14" name="Google Shape;5866;p73">
              <a:extLst>
                <a:ext uri="{FF2B5EF4-FFF2-40B4-BE49-F238E27FC236}">
                  <a16:creationId xmlns:a16="http://schemas.microsoft.com/office/drawing/2014/main" id="{B4013819-B7E2-456A-BD58-277B4FBCE812}"/>
                </a:ext>
              </a:extLst>
            </p:cNvPr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EAPN AT</a:t>
              </a:r>
              <a:endParaRPr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871;p73">
              <a:extLst>
                <a:ext uri="{FF2B5EF4-FFF2-40B4-BE49-F238E27FC236}">
                  <a16:creationId xmlns:a16="http://schemas.microsoft.com/office/drawing/2014/main" id="{B8044B22-BE60-4C5C-BA70-A35522EBAD40}"/>
                </a:ext>
              </a:extLst>
            </p:cNvPr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EAPN PT</a:t>
              </a:r>
              <a:endParaRPr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867;p73">
              <a:extLst>
                <a:ext uri="{FF2B5EF4-FFF2-40B4-BE49-F238E27FC236}">
                  <a16:creationId xmlns:a16="http://schemas.microsoft.com/office/drawing/2014/main" id="{CCF32827-D1EE-4798-B441-2A525E1BEDE1}"/>
                </a:ext>
              </a:extLst>
            </p:cNvPr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EAPN </a:t>
              </a:r>
            </a:p>
            <a:p>
              <a:pPr lvl="0" algn="ctr"/>
              <a:r>
                <a:rPr lang="en-US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PL</a:t>
              </a:r>
            </a:p>
          </p:txBody>
        </p:sp>
      </p:grpSp>
      <p:grpSp>
        <p:nvGrpSpPr>
          <p:cNvPr id="27" name="Google Shape;2465;p67">
            <a:extLst>
              <a:ext uri="{FF2B5EF4-FFF2-40B4-BE49-F238E27FC236}">
                <a16:creationId xmlns:a16="http://schemas.microsoft.com/office/drawing/2014/main" id="{FB88703B-79EB-46A9-82A4-EBD4E456BD13}"/>
              </a:ext>
            </a:extLst>
          </p:cNvPr>
          <p:cNvGrpSpPr/>
          <p:nvPr/>
        </p:nvGrpSpPr>
        <p:grpSpPr>
          <a:xfrm>
            <a:off x="6383681" y="3502897"/>
            <a:ext cx="576502" cy="779416"/>
            <a:chOff x="-836850" y="-868200"/>
            <a:chExt cx="1386750" cy="2094425"/>
          </a:xfrm>
        </p:grpSpPr>
        <p:sp>
          <p:nvSpPr>
            <p:cNvPr id="28" name="Google Shape;2466;p67">
              <a:extLst>
                <a:ext uri="{FF2B5EF4-FFF2-40B4-BE49-F238E27FC236}">
                  <a16:creationId xmlns:a16="http://schemas.microsoft.com/office/drawing/2014/main" id="{5CAC7928-7048-43EC-AAF1-3584586CA561}"/>
                </a:ext>
              </a:extLst>
            </p:cNvPr>
            <p:cNvSpPr/>
            <p:nvPr/>
          </p:nvSpPr>
          <p:spPr>
            <a:xfrm>
              <a:off x="-836850" y="802825"/>
              <a:ext cx="1386750" cy="423400"/>
            </a:xfrm>
            <a:custGeom>
              <a:avLst/>
              <a:gdLst/>
              <a:ahLst/>
              <a:cxnLst/>
              <a:rect l="l" t="t" r="r" b="b"/>
              <a:pathLst>
                <a:path w="55470" h="16936" extrusionOk="0">
                  <a:moveTo>
                    <a:pt x="23402" y="1"/>
                  </a:moveTo>
                  <a:cubicBezTo>
                    <a:pt x="16645" y="1"/>
                    <a:pt x="6160" y="2586"/>
                    <a:pt x="0" y="16936"/>
                  </a:cubicBezTo>
                  <a:lnTo>
                    <a:pt x="55469" y="16936"/>
                  </a:lnTo>
                  <a:cubicBezTo>
                    <a:pt x="55469" y="16936"/>
                    <a:pt x="52238" y="160"/>
                    <a:pt x="35790" y="160"/>
                  </a:cubicBezTo>
                  <a:cubicBezTo>
                    <a:pt x="33970" y="160"/>
                    <a:pt x="31989" y="366"/>
                    <a:pt x="29832" y="822"/>
                  </a:cubicBezTo>
                  <a:cubicBezTo>
                    <a:pt x="29832" y="822"/>
                    <a:pt x="27209" y="1"/>
                    <a:pt x="23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467;p67">
              <a:extLst>
                <a:ext uri="{FF2B5EF4-FFF2-40B4-BE49-F238E27FC236}">
                  <a16:creationId xmlns:a16="http://schemas.microsoft.com/office/drawing/2014/main" id="{85F0E757-7D59-4D9A-9F7C-79DB67403F8A}"/>
                </a:ext>
              </a:extLst>
            </p:cNvPr>
            <p:cNvSpPr/>
            <p:nvPr/>
          </p:nvSpPr>
          <p:spPr>
            <a:xfrm>
              <a:off x="-377750" y="251700"/>
              <a:ext cx="515950" cy="808950"/>
            </a:xfrm>
            <a:custGeom>
              <a:avLst/>
              <a:gdLst/>
              <a:ahLst/>
              <a:cxnLst/>
              <a:rect l="l" t="t" r="r" b="b"/>
              <a:pathLst>
                <a:path w="20638" h="32358" extrusionOk="0">
                  <a:moveTo>
                    <a:pt x="19021" y="1"/>
                  </a:moveTo>
                  <a:lnTo>
                    <a:pt x="175" y="3200"/>
                  </a:lnTo>
                  <a:lnTo>
                    <a:pt x="0" y="26223"/>
                  </a:lnTo>
                  <a:cubicBezTo>
                    <a:pt x="0" y="26223"/>
                    <a:pt x="1081" y="32187"/>
                    <a:pt x="10827" y="32355"/>
                  </a:cubicBezTo>
                  <a:cubicBezTo>
                    <a:pt x="10936" y="32357"/>
                    <a:pt x="11043" y="32357"/>
                    <a:pt x="11150" y="32357"/>
                  </a:cubicBezTo>
                  <a:cubicBezTo>
                    <a:pt x="20040" y="32357"/>
                    <a:pt x="20638" y="25949"/>
                    <a:pt x="20638" y="25949"/>
                  </a:cubicBezTo>
                  <a:lnTo>
                    <a:pt x="19021" y="1"/>
                  </a:lnTo>
                  <a:close/>
                </a:path>
              </a:pathLst>
            </a:custGeom>
            <a:solidFill>
              <a:srgbClr val="AD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468;p67">
              <a:extLst>
                <a:ext uri="{FF2B5EF4-FFF2-40B4-BE49-F238E27FC236}">
                  <a16:creationId xmlns:a16="http://schemas.microsoft.com/office/drawing/2014/main" id="{B79037D5-581D-4D74-AC40-A0BA87366068}"/>
                </a:ext>
              </a:extLst>
            </p:cNvPr>
            <p:cNvSpPr/>
            <p:nvPr/>
          </p:nvSpPr>
          <p:spPr>
            <a:xfrm>
              <a:off x="-375875" y="251700"/>
              <a:ext cx="485400" cy="407825"/>
            </a:xfrm>
            <a:custGeom>
              <a:avLst/>
              <a:gdLst/>
              <a:ahLst/>
              <a:cxnLst/>
              <a:rect l="l" t="t" r="r" b="b"/>
              <a:pathLst>
                <a:path w="19416" h="16313" extrusionOk="0">
                  <a:moveTo>
                    <a:pt x="18946" y="1"/>
                  </a:moveTo>
                  <a:lnTo>
                    <a:pt x="98" y="3200"/>
                  </a:lnTo>
                  <a:lnTo>
                    <a:pt x="0" y="16284"/>
                  </a:lnTo>
                  <a:cubicBezTo>
                    <a:pt x="0" y="16284"/>
                    <a:pt x="349" y="16313"/>
                    <a:pt x="965" y="16313"/>
                  </a:cubicBezTo>
                  <a:cubicBezTo>
                    <a:pt x="3960" y="16313"/>
                    <a:pt x="13262" y="15623"/>
                    <a:pt x="19416" y="7535"/>
                  </a:cubicBezTo>
                  <a:lnTo>
                    <a:pt x="18946" y="1"/>
                  </a:lnTo>
                  <a:close/>
                </a:path>
              </a:pathLst>
            </a:custGeom>
            <a:solidFill>
              <a:srgbClr val="63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469;p67">
              <a:extLst>
                <a:ext uri="{FF2B5EF4-FFF2-40B4-BE49-F238E27FC236}">
                  <a16:creationId xmlns:a16="http://schemas.microsoft.com/office/drawing/2014/main" id="{39D629DD-9A15-498D-868F-490942F22A0E}"/>
                </a:ext>
              </a:extLst>
            </p:cNvPr>
            <p:cNvSpPr/>
            <p:nvPr/>
          </p:nvSpPr>
          <p:spPr>
            <a:xfrm>
              <a:off x="-836850" y="-868200"/>
              <a:ext cx="1361750" cy="1185225"/>
            </a:xfrm>
            <a:custGeom>
              <a:avLst/>
              <a:gdLst/>
              <a:ahLst/>
              <a:cxnLst/>
              <a:rect l="l" t="t" r="r" b="b"/>
              <a:pathLst>
                <a:path w="54470" h="47409" extrusionOk="0">
                  <a:moveTo>
                    <a:pt x="27057" y="1"/>
                  </a:moveTo>
                  <a:cubicBezTo>
                    <a:pt x="19325" y="1"/>
                    <a:pt x="11882" y="4260"/>
                    <a:pt x="7860" y="11302"/>
                  </a:cubicBezTo>
                  <a:cubicBezTo>
                    <a:pt x="1934" y="21676"/>
                    <a:pt x="0" y="34809"/>
                    <a:pt x="0" y="47408"/>
                  </a:cubicBezTo>
                  <a:lnTo>
                    <a:pt x="54469" y="47408"/>
                  </a:lnTo>
                  <a:cubicBezTo>
                    <a:pt x="54469" y="47408"/>
                    <a:pt x="53403" y="30788"/>
                    <a:pt x="50972" y="23769"/>
                  </a:cubicBezTo>
                  <a:cubicBezTo>
                    <a:pt x="49355" y="19105"/>
                    <a:pt x="47197" y="6078"/>
                    <a:pt x="34329" y="1306"/>
                  </a:cubicBezTo>
                  <a:cubicBezTo>
                    <a:pt x="31941" y="421"/>
                    <a:pt x="29485" y="1"/>
                    <a:pt x="27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2470;p67">
              <a:extLst>
                <a:ext uri="{FF2B5EF4-FFF2-40B4-BE49-F238E27FC236}">
                  <a16:creationId xmlns:a16="http://schemas.microsoft.com/office/drawing/2014/main" id="{3540D592-1189-4358-AE91-12E608DB7641}"/>
                </a:ext>
              </a:extLst>
            </p:cNvPr>
            <p:cNvSpPr/>
            <p:nvPr/>
          </p:nvSpPr>
          <p:spPr>
            <a:xfrm>
              <a:off x="171500" y="-98500"/>
              <a:ext cx="219875" cy="187100"/>
            </a:xfrm>
            <a:custGeom>
              <a:avLst/>
              <a:gdLst/>
              <a:ahLst/>
              <a:cxnLst/>
              <a:rect l="l" t="t" r="r" b="b"/>
              <a:pathLst>
                <a:path w="8795" h="7484" extrusionOk="0">
                  <a:moveTo>
                    <a:pt x="4398" y="0"/>
                  </a:moveTo>
                  <a:cubicBezTo>
                    <a:pt x="2566" y="0"/>
                    <a:pt x="1" y="1842"/>
                    <a:pt x="1" y="3672"/>
                  </a:cubicBezTo>
                  <a:cubicBezTo>
                    <a:pt x="1" y="5504"/>
                    <a:pt x="2252" y="6839"/>
                    <a:pt x="4010" y="7353"/>
                  </a:cubicBezTo>
                  <a:cubicBezTo>
                    <a:pt x="4318" y="7442"/>
                    <a:pt x="4621" y="7483"/>
                    <a:pt x="4915" y="7483"/>
                  </a:cubicBezTo>
                  <a:cubicBezTo>
                    <a:pt x="7070" y="7483"/>
                    <a:pt x="8794" y="5283"/>
                    <a:pt x="8794" y="3672"/>
                  </a:cubicBezTo>
                  <a:cubicBezTo>
                    <a:pt x="8794" y="1842"/>
                    <a:pt x="7353" y="0"/>
                    <a:pt x="4398" y="0"/>
                  </a:cubicBezTo>
                  <a:close/>
                </a:path>
              </a:pathLst>
            </a:custGeom>
            <a:solidFill>
              <a:srgbClr val="AD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2471;p67">
              <a:extLst>
                <a:ext uri="{FF2B5EF4-FFF2-40B4-BE49-F238E27FC236}">
                  <a16:creationId xmlns:a16="http://schemas.microsoft.com/office/drawing/2014/main" id="{8922E5EB-877E-467D-91B3-C6F673FD9C2D}"/>
                </a:ext>
              </a:extLst>
            </p:cNvPr>
            <p:cNvSpPr/>
            <p:nvPr/>
          </p:nvSpPr>
          <p:spPr>
            <a:xfrm>
              <a:off x="-702550" y="-98500"/>
              <a:ext cx="219875" cy="187100"/>
            </a:xfrm>
            <a:custGeom>
              <a:avLst/>
              <a:gdLst/>
              <a:ahLst/>
              <a:cxnLst/>
              <a:rect l="l" t="t" r="r" b="b"/>
              <a:pathLst>
                <a:path w="8795" h="7484" extrusionOk="0">
                  <a:moveTo>
                    <a:pt x="4398" y="0"/>
                  </a:moveTo>
                  <a:cubicBezTo>
                    <a:pt x="1442" y="0"/>
                    <a:pt x="1" y="1842"/>
                    <a:pt x="1" y="3672"/>
                  </a:cubicBezTo>
                  <a:cubicBezTo>
                    <a:pt x="1" y="5283"/>
                    <a:pt x="1725" y="7483"/>
                    <a:pt x="3880" y="7483"/>
                  </a:cubicBezTo>
                  <a:cubicBezTo>
                    <a:pt x="4175" y="7483"/>
                    <a:pt x="4478" y="7442"/>
                    <a:pt x="4785" y="7353"/>
                  </a:cubicBezTo>
                  <a:cubicBezTo>
                    <a:pt x="6543" y="6839"/>
                    <a:pt x="8794" y="5504"/>
                    <a:pt x="8794" y="3672"/>
                  </a:cubicBezTo>
                  <a:cubicBezTo>
                    <a:pt x="8794" y="1842"/>
                    <a:pt x="6229" y="0"/>
                    <a:pt x="4398" y="0"/>
                  </a:cubicBezTo>
                  <a:close/>
                </a:path>
              </a:pathLst>
            </a:custGeom>
            <a:solidFill>
              <a:srgbClr val="AD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472;p67">
              <a:extLst>
                <a:ext uri="{FF2B5EF4-FFF2-40B4-BE49-F238E27FC236}">
                  <a16:creationId xmlns:a16="http://schemas.microsoft.com/office/drawing/2014/main" id="{B75FB1FA-81DC-43C6-8539-02795D55DB7E}"/>
                </a:ext>
              </a:extLst>
            </p:cNvPr>
            <p:cNvSpPr/>
            <p:nvPr/>
          </p:nvSpPr>
          <p:spPr>
            <a:xfrm>
              <a:off x="-593925" y="-651825"/>
              <a:ext cx="883225" cy="1158025"/>
            </a:xfrm>
            <a:custGeom>
              <a:avLst/>
              <a:gdLst/>
              <a:ahLst/>
              <a:cxnLst/>
              <a:rect l="l" t="t" r="r" b="b"/>
              <a:pathLst>
                <a:path w="35329" h="46321" extrusionOk="0">
                  <a:moveTo>
                    <a:pt x="18061" y="1"/>
                  </a:moveTo>
                  <a:cubicBezTo>
                    <a:pt x="17901" y="1"/>
                    <a:pt x="17740" y="3"/>
                    <a:pt x="17578" y="7"/>
                  </a:cubicBezTo>
                  <a:cubicBezTo>
                    <a:pt x="7065" y="275"/>
                    <a:pt x="1" y="10093"/>
                    <a:pt x="328" y="22881"/>
                  </a:cubicBezTo>
                  <a:cubicBezTo>
                    <a:pt x="651" y="35514"/>
                    <a:pt x="8065" y="46321"/>
                    <a:pt x="18382" y="46321"/>
                  </a:cubicBezTo>
                  <a:cubicBezTo>
                    <a:pt x="18508" y="46321"/>
                    <a:pt x="18635" y="46319"/>
                    <a:pt x="18762" y="46316"/>
                  </a:cubicBezTo>
                  <a:cubicBezTo>
                    <a:pt x="29276" y="46048"/>
                    <a:pt x="35329" y="33825"/>
                    <a:pt x="35002" y="21036"/>
                  </a:cubicBezTo>
                  <a:cubicBezTo>
                    <a:pt x="34680" y="8445"/>
                    <a:pt x="28293" y="1"/>
                    <a:pt x="18061" y="1"/>
                  </a:cubicBezTo>
                  <a:close/>
                </a:path>
              </a:pathLst>
            </a:custGeom>
            <a:solidFill>
              <a:srgbClr val="AD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2473;p67">
              <a:extLst>
                <a:ext uri="{FF2B5EF4-FFF2-40B4-BE49-F238E27FC236}">
                  <a16:creationId xmlns:a16="http://schemas.microsoft.com/office/drawing/2014/main" id="{4E68998D-9818-498D-8066-A7624C61E072}"/>
                </a:ext>
              </a:extLst>
            </p:cNvPr>
            <p:cNvSpPr/>
            <p:nvPr/>
          </p:nvSpPr>
          <p:spPr>
            <a:xfrm>
              <a:off x="-794100" y="-723950"/>
              <a:ext cx="976800" cy="625475"/>
            </a:xfrm>
            <a:custGeom>
              <a:avLst/>
              <a:gdLst/>
              <a:ahLst/>
              <a:cxnLst/>
              <a:rect l="l" t="t" r="r" b="b"/>
              <a:pathLst>
                <a:path w="39072" h="25019" extrusionOk="0">
                  <a:moveTo>
                    <a:pt x="24890" y="1"/>
                  </a:moveTo>
                  <a:cubicBezTo>
                    <a:pt x="21473" y="1"/>
                    <a:pt x="17623" y="1149"/>
                    <a:pt x="13585" y="4415"/>
                  </a:cubicBezTo>
                  <a:cubicBezTo>
                    <a:pt x="1" y="15402"/>
                    <a:pt x="8060" y="25018"/>
                    <a:pt x="8060" y="25018"/>
                  </a:cubicBezTo>
                  <a:cubicBezTo>
                    <a:pt x="8060" y="25018"/>
                    <a:pt x="11665" y="20861"/>
                    <a:pt x="14184" y="12200"/>
                  </a:cubicBezTo>
                  <a:cubicBezTo>
                    <a:pt x="15186" y="8753"/>
                    <a:pt x="16495" y="7739"/>
                    <a:pt x="18323" y="7739"/>
                  </a:cubicBezTo>
                  <a:cubicBezTo>
                    <a:pt x="20936" y="7739"/>
                    <a:pt x="24609" y="9807"/>
                    <a:pt x="29965" y="9807"/>
                  </a:cubicBezTo>
                  <a:cubicBezTo>
                    <a:pt x="39072" y="9807"/>
                    <a:pt x="38624" y="6412"/>
                    <a:pt x="38624" y="6412"/>
                  </a:cubicBezTo>
                  <a:cubicBezTo>
                    <a:pt x="38624" y="6412"/>
                    <a:pt x="32966" y="1"/>
                    <a:pt x="24890" y="1"/>
                  </a:cubicBezTo>
                  <a:close/>
                </a:path>
              </a:pathLst>
            </a:custGeom>
            <a:solidFill>
              <a:srgbClr val="EF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474;p67">
              <a:extLst>
                <a:ext uri="{FF2B5EF4-FFF2-40B4-BE49-F238E27FC236}">
                  <a16:creationId xmlns:a16="http://schemas.microsoft.com/office/drawing/2014/main" id="{1F927D87-88FC-467C-BD53-91E9877815F7}"/>
                </a:ext>
              </a:extLst>
            </p:cNvPr>
            <p:cNvSpPr/>
            <p:nvPr/>
          </p:nvSpPr>
          <p:spPr>
            <a:xfrm>
              <a:off x="90675" y="-554150"/>
              <a:ext cx="273150" cy="455675"/>
            </a:xfrm>
            <a:custGeom>
              <a:avLst/>
              <a:gdLst/>
              <a:ahLst/>
              <a:cxnLst/>
              <a:rect l="l" t="t" r="r" b="b"/>
              <a:pathLst>
                <a:path w="10926" h="18227" extrusionOk="0">
                  <a:moveTo>
                    <a:pt x="1105" y="1"/>
                  </a:moveTo>
                  <a:lnTo>
                    <a:pt x="1105" y="1"/>
                  </a:lnTo>
                  <a:cubicBezTo>
                    <a:pt x="1105" y="1"/>
                    <a:pt x="0" y="9104"/>
                    <a:pt x="5329" y="11277"/>
                  </a:cubicBezTo>
                  <a:cubicBezTo>
                    <a:pt x="7025" y="11967"/>
                    <a:pt x="6550" y="11263"/>
                    <a:pt x="7631" y="18226"/>
                  </a:cubicBezTo>
                  <a:cubicBezTo>
                    <a:pt x="7631" y="18226"/>
                    <a:pt x="10925" y="2654"/>
                    <a:pt x="1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2475;p67">
            <a:extLst>
              <a:ext uri="{FF2B5EF4-FFF2-40B4-BE49-F238E27FC236}">
                <a16:creationId xmlns:a16="http://schemas.microsoft.com/office/drawing/2014/main" id="{ABF264B7-1CB8-4509-A9FF-061D9D79C64F}"/>
              </a:ext>
            </a:extLst>
          </p:cNvPr>
          <p:cNvGrpSpPr/>
          <p:nvPr/>
        </p:nvGrpSpPr>
        <p:grpSpPr>
          <a:xfrm>
            <a:off x="7121181" y="3500839"/>
            <a:ext cx="672077" cy="779416"/>
            <a:chOff x="-3265900" y="-1120225"/>
            <a:chExt cx="1386700" cy="2295000"/>
          </a:xfrm>
        </p:grpSpPr>
        <p:sp>
          <p:nvSpPr>
            <p:cNvPr id="38" name="Google Shape;2476;p67">
              <a:extLst>
                <a:ext uri="{FF2B5EF4-FFF2-40B4-BE49-F238E27FC236}">
                  <a16:creationId xmlns:a16="http://schemas.microsoft.com/office/drawing/2014/main" id="{A2404C8E-DED3-4547-8406-894CDA1A5856}"/>
                </a:ext>
              </a:extLst>
            </p:cNvPr>
            <p:cNvSpPr/>
            <p:nvPr/>
          </p:nvSpPr>
          <p:spPr>
            <a:xfrm>
              <a:off x="-3265900" y="751400"/>
              <a:ext cx="1386700" cy="423375"/>
            </a:xfrm>
            <a:custGeom>
              <a:avLst/>
              <a:gdLst/>
              <a:ahLst/>
              <a:cxnLst/>
              <a:rect l="l" t="t" r="r" b="b"/>
              <a:pathLst>
                <a:path w="55468" h="16935" extrusionOk="0">
                  <a:moveTo>
                    <a:pt x="23402" y="0"/>
                  </a:moveTo>
                  <a:cubicBezTo>
                    <a:pt x="16645" y="0"/>
                    <a:pt x="6159" y="2586"/>
                    <a:pt x="0" y="16935"/>
                  </a:cubicBezTo>
                  <a:lnTo>
                    <a:pt x="55467" y="16935"/>
                  </a:lnTo>
                  <a:cubicBezTo>
                    <a:pt x="55467" y="16935"/>
                    <a:pt x="52236" y="159"/>
                    <a:pt x="35789" y="159"/>
                  </a:cubicBezTo>
                  <a:cubicBezTo>
                    <a:pt x="33970" y="159"/>
                    <a:pt x="31988" y="365"/>
                    <a:pt x="29832" y="821"/>
                  </a:cubicBezTo>
                  <a:cubicBezTo>
                    <a:pt x="29832" y="821"/>
                    <a:pt x="27209" y="0"/>
                    <a:pt x="23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2477;p67">
              <a:extLst>
                <a:ext uri="{FF2B5EF4-FFF2-40B4-BE49-F238E27FC236}">
                  <a16:creationId xmlns:a16="http://schemas.microsoft.com/office/drawing/2014/main" id="{0C4C8FC1-2500-43C9-8C97-7E07382A56EB}"/>
                </a:ext>
              </a:extLst>
            </p:cNvPr>
            <p:cNvSpPr/>
            <p:nvPr/>
          </p:nvSpPr>
          <p:spPr>
            <a:xfrm>
              <a:off x="-2806825" y="200275"/>
              <a:ext cx="515950" cy="808900"/>
            </a:xfrm>
            <a:custGeom>
              <a:avLst/>
              <a:gdLst/>
              <a:ahLst/>
              <a:cxnLst/>
              <a:rect l="l" t="t" r="r" b="b"/>
              <a:pathLst>
                <a:path w="20638" h="32356" extrusionOk="0">
                  <a:moveTo>
                    <a:pt x="19022" y="0"/>
                  </a:moveTo>
                  <a:lnTo>
                    <a:pt x="174" y="3199"/>
                  </a:lnTo>
                  <a:lnTo>
                    <a:pt x="1" y="26222"/>
                  </a:lnTo>
                  <a:cubicBezTo>
                    <a:pt x="1" y="26222"/>
                    <a:pt x="1082" y="32187"/>
                    <a:pt x="10826" y="32352"/>
                  </a:cubicBezTo>
                  <a:cubicBezTo>
                    <a:pt x="10936" y="32354"/>
                    <a:pt x="11045" y="32355"/>
                    <a:pt x="11152" y="32355"/>
                  </a:cubicBezTo>
                  <a:cubicBezTo>
                    <a:pt x="20039" y="32355"/>
                    <a:pt x="20637" y="25948"/>
                    <a:pt x="20637" y="25948"/>
                  </a:cubicBezTo>
                  <a:lnTo>
                    <a:pt x="19022" y="0"/>
                  </a:lnTo>
                  <a:close/>
                </a:path>
              </a:pathLst>
            </a:custGeom>
            <a:solidFill>
              <a:srgbClr val="F3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2478;p67">
              <a:extLst>
                <a:ext uri="{FF2B5EF4-FFF2-40B4-BE49-F238E27FC236}">
                  <a16:creationId xmlns:a16="http://schemas.microsoft.com/office/drawing/2014/main" id="{3A25A672-EEED-46FC-8348-8A4B2E1FF191}"/>
                </a:ext>
              </a:extLst>
            </p:cNvPr>
            <p:cNvSpPr/>
            <p:nvPr/>
          </p:nvSpPr>
          <p:spPr>
            <a:xfrm>
              <a:off x="-2804975" y="200275"/>
              <a:ext cx="485450" cy="407825"/>
            </a:xfrm>
            <a:custGeom>
              <a:avLst/>
              <a:gdLst/>
              <a:ahLst/>
              <a:cxnLst/>
              <a:rect l="l" t="t" r="r" b="b"/>
              <a:pathLst>
                <a:path w="19418" h="16313" extrusionOk="0">
                  <a:moveTo>
                    <a:pt x="18949" y="0"/>
                  </a:moveTo>
                  <a:lnTo>
                    <a:pt x="100" y="3199"/>
                  </a:lnTo>
                  <a:lnTo>
                    <a:pt x="0" y="16283"/>
                  </a:lnTo>
                  <a:cubicBezTo>
                    <a:pt x="0" y="16283"/>
                    <a:pt x="350" y="16312"/>
                    <a:pt x="966" y="16312"/>
                  </a:cubicBezTo>
                  <a:cubicBezTo>
                    <a:pt x="3961" y="16312"/>
                    <a:pt x="13263" y="15622"/>
                    <a:pt x="19418" y="7534"/>
                  </a:cubicBezTo>
                  <a:lnTo>
                    <a:pt x="18949" y="0"/>
                  </a:lnTo>
                  <a:close/>
                </a:path>
              </a:pathLst>
            </a:custGeom>
            <a:solidFill>
              <a:srgbClr val="F1DE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479;p67">
              <a:extLst>
                <a:ext uri="{FF2B5EF4-FFF2-40B4-BE49-F238E27FC236}">
                  <a16:creationId xmlns:a16="http://schemas.microsoft.com/office/drawing/2014/main" id="{C08B5EA7-2A68-4642-A27A-7E141ECC8BE8}"/>
                </a:ext>
              </a:extLst>
            </p:cNvPr>
            <p:cNvSpPr/>
            <p:nvPr/>
          </p:nvSpPr>
          <p:spPr>
            <a:xfrm>
              <a:off x="-3053675" y="-879350"/>
              <a:ext cx="975525" cy="1091350"/>
            </a:xfrm>
            <a:custGeom>
              <a:avLst/>
              <a:gdLst/>
              <a:ahLst/>
              <a:cxnLst/>
              <a:rect l="l" t="t" r="r" b="b"/>
              <a:pathLst>
                <a:path w="39021" h="43654" extrusionOk="0">
                  <a:moveTo>
                    <a:pt x="19510" y="0"/>
                  </a:moveTo>
                  <a:cubicBezTo>
                    <a:pt x="14336" y="0"/>
                    <a:pt x="9373" y="2300"/>
                    <a:pt x="5714" y="6393"/>
                  </a:cubicBezTo>
                  <a:cubicBezTo>
                    <a:pt x="2056" y="10487"/>
                    <a:pt x="1" y="16038"/>
                    <a:pt x="1" y="21827"/>
                  </a:cubicBezTo>
                  <a:cubicBezTo>
                    <a:pt x="1" y="27616"/>
                    <a:pt x="2056" y="33167"/>
                    <a:pt x="5714" y="37261"/>
                  </a:cubicBezTo>
                  <a:cubicBezTo>
                    <a:pt x="9373" y="41353"/>
                    <a:pt x="14336" y="43653"/>
                    <a:pt x="19510" y="43653"/>
                  </a:cubicBezTo>
                  <a:cubicBezTo>
                    <a:pt x="24685" y="43653"/>
                    <a:pt x="29647" y="41353"/>
                    <a:pt x="33305" y="37261"/>
                  </a:cubicBezTo>
                  <a:cubicBezTo>
                    <a:pt x="36964" y="33167"/>
                    <a:pt x="39021" y="27616"/>
                    <a:pt x="39021" y="21827"/>
                  </a:cubicBezTo>
                  <a:cubicBezTo>
                    <a:pt x="39021" y="16038"/>
                    <a:pt x="36964" y="10487"/>
                    <a:pt x="33305" y="6393"/>
                  </a:cubicBezTo>
                  <a:cubicBezTo>
                    <a:pt x="29647" y="2300"/>
                    <a:pt x="24685" y="0"/>
                    <a:pt x="19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480;p67">
              <a:extLst>
                <a:ext uri="{FF2B5EF4-FFF2-40B4-BE49-F238E27FC236}">
                  <a16:creationId xmlns:a16="http://schemas.microsoft.com/office/drawing/2014/main" id="{3A912EFD-DF11-4A85-9CAD-EC416A9F0ECB}"/>
                </a:ext>
              </a:extLst>
            </p:cNvPr>
            <p:cNvSpPr/>
            <p:nvPr/>
          </p:nvSpPr>
          <p:spPr>
            <a:xfrm>
              <a:off x="-2242125" y="-153800"/>
              <a:ext cx="219850" cy="187075"/>
            </a:xfrm>
            <a:custGeom>
              <a:avLst/>
              <a:gdLst/>
              <a:ahLst/>
              <a:cxnLst/>
              <a:rect l="l" t="t" r="r" b="b"/>
              <a:pathLst>
                <a:path w="8794" h="7483" extrusionOk="0">
                  <a:moveTo>
                    <a:pt x="4397" y="0"/>
                  </a:moveTo>
                  <a:cubicBezTo>
                    <a:pt x="2566" y="0"/>
                    <a:pt x="0" y="1840"/>
                    <a:pt x="0" y="3672"/>
                  </a:cubicBezTo>
                  <a:cubicBezTo>
                    <a:pt x="0" y="5504"/>
                    <a:pt x="2251" y="6838"/>
                    <a:pt x="4010" y="7351"/>
                  </a:cubicBezTo>
                  <a:cubicBezTo>
                    <a:pt x="4318" y="7441"/>
                    <a:pt x="4621" y="7482"/>
                    <a:pt x="4916" y="7482"/>
                  </a:cubicBezTo>
                  <a:cubicBezTo>
                    <a:pt x="7071" y="7482"/>
                    <a:pt x="8794" y="5283"/>
                    <a:pt x="8794" y="3672"/>
                  </a:cubicBezTo>
                  <a:cubicBezTo>
                    <a:pt x="8794" y="1840"/>
                    <a:pt x="7351" y="0"/>
                    <a:pt x="4397" y="0"/>
                  </a:cubicBezTo>
                  <a:close/>
                </a:path>
              </a:pathLst>
            </a:custGeom>
            <a:solidFill>
              <a:srgbClr val="F3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2481;p67">
              <a:extLst>
                <a:ext uri="{FF2B5EF4-FFF2-40B4-BE49-F238E27FC236}">
                  <a16:creationId xmlns:a16="http://schemas.microsoft.com/office/drawing/2014/main" id="{FE666677-867F-42A6-8B0C-A5C481EE363E}"/>
                </a:ext>
              </a:extLst>
            </p:cNvPr>
            <p:cNvSpPr/>
            <p:nvPr/>
          </p:nvSpPr>
          <p:spPr>
            <a:xfrm>
              <a:off x="-3116225" y="-153800"/>
              <a:ext cx="219875" cy="187075"/>
            </a:xfrm>
            <a:custGeom>
              <a:avLst/>
              <a:gdLst/>
              <a:ahLst/>
              <a:cxnLst/>
              <a:rect l="l" t="t" r="r" b="b"/>
              <a:pathLst>
                <a:path w="8795" h="7483" extrusionOk="0">
                  <a:moveTo>
                    <a:pt x="4398" y="0"/>
                  </a:moveTo>
                  <a:cubicBezTo>
                    <a:pt x="1443" y="0"/>
                    <a:pt x="1" y="1840"/>
                    <a:pt x="1" y="3672"/>
                  </a:cubicBezTo>
                  <a:cubicBezTo>
                    <a:pt x="1" y="5283"/>
                    <a:pt x="1724" y="7482"/>
                    <a:pt x="3878" y="7482"/>
                  </a:cubicBezTo>
                  <a:cubicBezTo>
                    <a:pt x="4174" y="7482"/>
                    <a:pt x="4477" y="7441"/>
                    <a:pt x="4785" y="7351"/>
                  </a:cubicBezTo>
                  <a:cubicBezTo>
                    <a:pt x="6543" y="6838"/>
                    <a:pt x="8794" y="5504"/>
                    <a:pt x="8794" y="3672"/>
                  </a:cubicBezTo>
                  <a:cubicBezTo>
                    <a:pt x="8794" y="1840"/>
                    <a:pt x="6229" y="0"/>
                    <a:pt x="4398" y="0"/>
                  </a:cubicBezTo>
                  <a:close/>
                </a:path>
              </a:pathLst>
            </a:custGeom>
            <a:solidFill>
              <a:srgbClr val="F3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2482;p67">
              <a:extLst>
                <a:ext uri="{FF2B5EF4-FFF2-40B4-BE49-F238E27FC236}">
                  <a16:creationId xmlns:a16="http://schemas.microsoft.com/office/drawing/2014/main" id="{3B70521F-AD2C-44A1-89B0-77B0C13A5146}"/>
                </a:ext>
              </a:extLst>
            </p:cNvPr>
            <p:cNvSpPr/>
            <p:nvPr/>
          </p:nvSpPr>
          <p:spPr>
            <a:xfrm>
              <a:off x="-3007550" y="-707150"/>
              <a:ext cx="883225" cy="1158025"/>
            </a:xfrm>
            <a:custGeom>
              <a:avLst/>
              <a:gdLst/>
              <a:ahLst/>
              <a:cxnLst/>
              <a:rect l="l" t="t" r="r" b="b"/>
              <a:pathLst>
                <a:path w="35329" h="46321" extrusionOk="0">
                  <a:moveTo>
                    <a:pt x="18060" y="0"/>
                  </a:moveTo>
                  <a:cubicBezTo>
                    <a:pt x="17900" y="0"/>
                    <a:pt x="17739" y="2"/>
                    <a:pt x="17577" y="6"/>
                  </a:cubicBezTo>
                  <a:cubicBezTo>
                    <a:pt x="7063" y="274"/>
                    <a:pt x="0" y="10092"/>
                    <a:pt x="327" y="22881"/>
                  </a:cubicBezTo>
                  <a:cubicBezTo>
                    <a:pt x="650" y="35512"/>
                    <a:pt x="8065" y="46320"/>
                    <a:pt x="18381" y="46320"/>
                  </a:cubicBezTo>
                  <a:cubicBezTo>
                    <a:pt x="18507" y="46320"/>
                    <a:pt x="18634" y="46319"/>
                    <a:pt x="18762" y="46315"/>
                  </a:cubicBezTo>
                  <a:cubicBezTo>
                    <a:pt x="29274" y="46047"/>
                    <a:pt x="35328" y="33824"/>
                    <a:pt x="35001" y="21036"/>
                  </a:cubicBezTo>
                  <a:cubicBezTo>
                    <a:pt x="34679" y="8445"/>
                    <a:pt x="28291" y="0"/>
                    <a:pt x="18060" y="0"/>
                  </a:cubicBezTo>
                  <a:close/>
                </a:path>
              </a:pathLst>
            </a:custGeom>
            <a:solidFill>
              <a:srgbClr val="F3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2483;p67">
              <a:extLst>
                <a:ext uri="{FF2B5EF4-FFF2-40B4-BE49-F238E27FC236}">
                  <a16:creationId xmlns:a16="http://schemas.microsoft.com/office/drawing/2014/main" id="{595035FE-41D8-47F3-9869-2C4E637ABD68}"/>
                </a:ext>
              </a:extLst>
            </p:cNvPr>
            <p:cNvSpPr/>
            <p:nvPr/>
          </p:nvSpPr>
          <p:spPr>
            <a:xfrm>
              <a:off x="-2671750" y="-1120225"/>
              <a:ext cx="638825" cy="638800"/>
            </a:xfrm>
            <a:custGeom>
              <a:avLst/>
              <a:gdLst/>
              <a:ahLst/>
              <a:cxnLst/>
              <a:rect l="l" t="t" r="r" b="b"/>
              <a:pathLst>
                <a:path w="25553" h="25552" extrusionOk="0">
                  <a:moveTo>
                    <a:pt x="12777" y="0"/>
                  </a:moveTo>
                  <a:cubicBezTo>
                    <a:pt x="9388" y="0"/>
                    <a:pt x="6138" y="1346"/>
                    <a:pt x="3743" y="3742"/>
                  </a:cubicBezTo>
                  <a:cubicBezTo>
                    <a:pt x="1346" y="6138"/>
                    <a:pt x="0" y="9387"/>
                    <a:pt x="0" y="12777"/>
                  </a:cubicBezTo>
                  <a:cubicBezTo>
                    <a:pt x="0" y="16165"/>
                    <a:pt x="1346" y="19414"/>
                    <a:pt x="3743" y="21811"/>
                  </a:cubicBezTo>
                  <a:cubicBezTo>
                    <a:pt x="6138" y="24206"/>
                    <a:pt x="9388" y="25552"/>
                    <a:pt x="12777" y="25552"/>
                  </a:cubicBezTo>
                  <a:cubicBezTo>
                    <a:pt x="16165" y="25552"/>
                    <a:pt x="19415" y="24206"/>
                    <a:pt x="21811" y="21811"/>
                  </a:cubicBezTo>
                  <a:cubicBezTo>
                    <a:pt x="24206" y="19414"/>
                    <a:pt x="25552" y="16165"/>
                    <a:pt x="25552" y="12777"/>
                  </a:cubicBezTo>
                  <a:cubicBezTo>
                    <a:pt x="25552" y="9387"/>
                    <a:pt x="24206" y="6138"/>
                    <a:pt x="21811" y="3742"/>
                  </a:cubicBezTo>
                  <a:cubicBezTo>
                    <a:pt x="19415" y="1346"/>
                    <a:pt x="16165" y="0"/>
                    <a:pt x="1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2484;p67">
              <a:extLst>
                <a:ext uri="{FF2B5EF4-FFF2-40B4-BE49-F238E27FC236}">
                  <a16:creationId xmlns:a16="http://schemas.microsoft.com/office/drawing/2014/main" id="{FAACDAF7-55DA-4FBF-A494-515055092D29}"/>
                </a:ext>
              </a:extLst>
            </p:cNvPr>
            <p:cNvSpPr/>
            <p:nvPr/>
          </p:nvSpPr>
          <p:spPr>
            <a:xfrm>
              <a:off x="-2784275" y="-821650"/>
              <a:ext cx="814675" cy="616350"/>
            </a:xfrm>
            <a:custGeom>
              <a:avLst/>
              <a:gdLst/>
              <a:ahLst/>
              <a:cxnLst/>
              <a:rect l="l" t="t" r="r" b="b"/>
              <a:pathLst>
                <a:path w="32587" h="24654" extrusionOk="0">
                  <a:moveTo>
                    <a:pt x="6428" y="1"/>
                  </a:moveTo>
                  <a:lnTo>
                    <a:pt x="1" y="534"/>
                  </a:lnTo>
                  <a:cubicBezTo>
                    <a:pt x="1" y="534"/>
                    <a:pt x="6986" y="22708"/>
                    <a:pt x="26366" y="24653"/>
                  </a:cubicBezTo>
                  <a:cubicBezTo>
                    <a:pt x="26366" y="24653"/>
                    <a:pt x="32587" y="1"/>
                    <a:pt x="6428" y="1"/>
                  </a:cubicBezTo>
                  <a:close/>
                </a:path>
              </a:pathLst>
            </a:custGeom>
            <a:solidFill>
              <a:srgbClr val="FF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2485;p67">
              <a:extLst>
                <a:ext uri="{FF2B5EF4-FFF2-40B4-BE49-F238E27FC236}">
                  <a16:creationId xmlns:a16="http://schemas.microsoft.com/office/drawing/2014/main" id="{C7AF2F4C-25B0-4026-AD93-4524374F0114}"/>
                </a:ext>
              </a:extLst>
            </p:cNvPr>
            <p:cNvSpPr/>
            <p:nvPr/>
          </p:nvSpPr>
          <p:spPr>
            <a:xfrm>
              <a:off x="-3025975" y="-870275"/>
              <a:ext cx="354275" cy="732475"/>
            </a:xfrm>
            <a:custGeom>
              <a:avLst/>
              <a:gdLst/>
              <a:ahLst/>
              <a:cxnLst/>
              <a:rect l="l" t="t" r="r" b="b"/>
              <a:pathLst>
                <a:path w="14171" h="29299" extrusionOk="0">
                  <a:moveTo>
                    <a:pt x="14171" y="0"/>
                  </a:moveTo>
                  <a:lnTo>
                    <a:pt x="11201" y="2015"/>
                  </a:lnTo>
                  <a:cubicBezTo>
                    <a:pt x="4284" y="6708"/>
                    <a:pt x="1" y="15900"/>
                    <a:pt x="462" y="25686"/>
                  </a:cubicBezTo>
                  <a:cubicBezTo>
                    <a:pt x="567" y="27923"/>
                    <a:pt x="865" y="29299"/>
                    <a:pt x="865" y="29299"/>
                  </a:cubicBezTo>
                  <a:cubicBezTo>
                    <a:pt x="8242" y="26600"/>
                    <a:pt x="12518" y="9157"/>
                    <a:pt x="12518" y="9157"/>
                  </a:cubicBezTo>
                  <a:lnTo>
                    <a:pt x="141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25317-7AC8-48D4-B6B4-3275A0F9C798}"/>
              </a:ext>
            </a:extLst>
          </p:cNvPr>
          <p:cNvCxnSpPr>
            <a:cxnSpLocks/>
            <a:endCxn id="452" idx="1"/>
          </p:cNvCxnSpPr>
          <p:nvPr/>
        </p:nvCxnSpPr>
        <p:spPr>
          <a:xfrm>
            <a:off x="5306218" y="2615547"/>
            <a:ext cx="1133294" cy="65678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F10DCDC-91CF-4287-BF46-310ACA96CD09}"/>
              </a:ext>
            </a:extLst>
          </p:cNvPr>
          <p:cNvSpPr/>
          <p:nvPr/>
        </p:nvSpPr>
        <p:spPr>
          <a:xfrm>
            <a:off x="6368799" y="4437171"/>
            <a:ext cx="1781998" cy="33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roxima Nova Semibold"/>
              </a:rPr>
              <a:t>Including a PEP</a:t>
            </a:r>
            <a:endParaRPr lang="en-GB" b="1" dirty="0">
              <a:latin typeface="Proxima Nova Semibold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3E69303B-F995-4DB1-B22B-85DD553FA3ED}"/>
              </a:ext>
            </a:extLst>
          </p:cNvPr>
          <p:cNvSpPr/>
          <p:nvPr/>
        </p:nvSpPr>
        <p:spPr>
          <a:xfrm>
            <a:off x="6439512" y="3118444"/>
            <a:ext cx="1401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 Semibold"/>
              </a:rPr>
              <a:t>INSIDE EACH</a:t>
            </a:r>
            <a:endParaRPr lang="en-GB" b="1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2F54B328-A672-429C-82EB-13213ACBCA7B}"/>
              </a:ext>
            </a:extLst>
          </p:cNvPr>
          <p:cNvSpPr txBox="1"/>
          <p:nvPr/>
        </p:nvSpPr>
        <p:spPr>
          <a:xfrm>
            <a:off x="7887953" y="2909741"/>
            <a:ext cx="262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r>
              <a:rPr lang="en-US" b="1" dirty="0">
                <a:solidFill>
                  <a:schemeClr val="accent1"/>
                </a:solidFill>
                <a:latin typeface="Proxima Nova Semibold"/>
              </a:rPr>
              <a:t>A</a:t>
            </a:r>
          </a:p>
          <a:p>
            <a:endParaRPr lang="en-US" b="1" dirty="0">
              <a:solidFill>
                <a:schemeClr val="accent1"/>
              </a:solidFill>
              <a:latin typeface="Proxima Nova Semibold"/>
            </a:endParaRPr>
          </a:p>
          <a:p>
            <a:r>
              <a:rPr lang="en-US" b="1" dirty="0">
                <a:solidFill>
                  <a:schemeClr val="accent1"/>
                </a:solidFill>
                <a:latin typeface="Proxima Nova Semibold"/>
              </a:rPr>
              <a:t>DUO</a:t>
            </a:r>
            <a:endParaRPr lang="en-GB" b="1" dirty="0">
              <a:solidFill>
                <a:schemeClr val="accent1"/>
              </a:solidFill>
              <a:latin typeface="Proxima Nova Semibold"/>
            </a:endParaRPr>
          </a:p>
        </p:txBody>
      </p:sp>
      <p:sp>
        <p:nvSpPr>
          <p:cNvPr id="48" name="Google Shape;5867;p73">
            <a:extLst>
              <a:ext uri="{FF2B5EF4-FFF2-40B4-BE49-F238E27FC236}">
                <a16:creationId xmlns:a16="http://schemas.microsoft.com/office/drawing/2014/main" id="{10DDBA09-AD4D-452B-8AA4-727B1D60372A}"/>
              </a:ext>
            </a:extLst>
          </p:cNvPr>
          <p:cNvSpPr/>
          <p:nvPr/>
        </p:nvSpPr>
        <p:spPr>
          <a:xfrm>
            <a:off x="145191" y="2440269"/>
            <a:ext cx="767561" cy="710026"/>
          </a:xfrm>
          <a:prstGeom prst="ellipse">
            <a:avLst/>
          </a:prstGeom>
          <a:solidFill>
            <a:srgbClr val="A5B7C6"/>
          </a:solidFill>
          <a:ln w="19050" cap="flat" cmpd="sng">
            <a:solidFill>
              <a:srgbClr val="435D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EAPN 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IE</a:t>
            </a:r>
          </a:p>
        </p:txBody>
      </p:sp>
      <p:cxnSp>
        <p:nvCxnSpPr>
          <p:cNvPr id="49" name="Google Shape;5865;p73">
            <a:extLst>
              <a:ext uri="{FF2B5EF4-FFF2-40B4-BE49-F238E27FC236}">
                <a16:creationId xmlns:a16="http://schemas.microsoft.com/office/drawing/2014/main" id="{F6177FF7-31EB-499E-8332-097DB673E0CF}"/>
              </a:ext>
            </a:extLst>
          </p:cNvPr>
          <p:cNvCxnSpPr>
            <a:cxnSpLocks/>
          </p:cNvCxnSpPr>
          <p:nvPr/>
        </p:nvCxnSpPr>
        <p:spPr>
          <a:xfrm flipV="1">
            <a:off x="800347" y="2260505"/>
            <a:ext cx="410262" cy="31124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EE5BB1-485E-46B8-80AC-9E326C130BA6}"/>
              </a:ext>
            </a:extLst>
          </p:cNvPr>
          <p:cNvSpPr/>
          <p:nvPr/>
        </p:nvSpPr>
        <p:spPr>
          <a:xfrm>
            <a:off x="1019149" y="3420008"/>
            <a:ext cx="2994022" cy="1157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48C3B7-3AC2-4068-95A5-179CF1055D74}"/>
              </a:ext>
            </a:extLst>
          </p:cNvPr>
          <p:cNvSpPr/>
          <p:nvPr/>
        </p:nvSpPr>
        <p:spPr>
          <a:xfrm>
            <a:off x="2328263" y="694074"/>
            <a:ext cx="4233903" cy="15368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32C094-139C-4C6F-970B-32B355331969}"/>
              </a:ext>
            </a:extLst>
          </p:cNvPr>
          <p:cNvSpPr/>
          <p:nvPr/>
        </p:nvSpPr>
        <p:spPr>
          <a:xfrm>
            <a:off x="1019149" y="1772508"/>
            <a:ext cx="2994022" cy="66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53E28-B475-482B-ABF1-A27A8C7D110A}"/>
              </a:ext>
            </a:extLst>
          </p:cNvPr>
          <p:cNvSpPr/>
          <p:nvPr/>
        </p:nvSpPr>
        <p:spPr>
          <a:xfrm>
            <a:off x="409472" y="223930"/>
            <a:ext cx="8325055" cy="108912"/>
          </a:xfrm>
          <a:prstGeom prst="rect">
            <a:avLst/>
          </a:prstGeom>
          <a:solidFill>
            <a:srgbClr val="C00000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2" name="Google Shape;1122;p49"/>
          <p:cNvSpPr txBox="1">
            <a:spLocks noGrp="1"/>
          </p:cNvSpPr>
          <p:nvPr>
            <p:ph type="title"/>
          </p:nvPr>
        </p:nvSpPr>
        <p:spPr>
          <a:xfrm>
            <a:off x="-100208" y="-21930"/>
            <a:ext cx="9144000" cy="57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 RELATED TO VISUAL IDENTITY, </a:t>
            </a:r>
            <a:br>
              <a:rPr lang="en-GB" dirty="0"/>
            </a:br>
            <a:r>
              <a:rPr lang="en-GB" dirty="0"/>
              <a:t>STYLE AND BRANDING </a:t>
            </a:r>
            <a:endParaRPr dirty="0"/>
          </a:p>
        </p:txBody>
      </p:sp>
      <p:sp>
        <p:nvSpPr>
          <p:cNvPr id="5" name="Google Shape;1123;p49">
            <a:extLst>
              <a:ext uri="{FF2B5EF4-FFF2-40B4-BE49-F238E27FC236}">
                <a16:creationId xmlns:a16="http://schemas.microsoft.com/office/drawing/2014/main" id="{EFCF5C62-22C9-452F-AF81-7233968E9268}"/>
              </a:ext>
            </a:extLst>
          </p:cNvPr>
          <p:cNvSpPr txBox="1">
            <a:spLocks/>
          </p:cNvSpPr>
          <p:nvPr/>
        </p:nvSpPr>
        <p:spPr>
          <a:xfrm>
            <a:off x="1113822" y="4324409"/>
            <a:ext cx="2994022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Proxima Nova Semibold"/>
              <a:buNone/>
              <a:defRPr sz="4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.  Use our branding in a consistent way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. EAPN visible: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Out there online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In the daily lives of people </a:t>
            </a:r>
          </a:p>
          <a:p>
            <a:pPr algn="l"/>
            <a:endParaRPr lang="en-US" sz="1600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6F25D63-22AD-4187-A771-29236F965997}"/>
              </a:ext>
            </a:extLst>
          </p:cNvPr>
          <p:cNvSpPr/>
          <p:nvPr/>
        </p:nvSpPr>
        <p:spPr>
          <a:xfrm>
            <a:off x="4445214" y="1784818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CF63E9-91F5-47A0-8890-E830ADE2B870}"/>
              </a:ext>
            </a:extLst>
          </p:cNvPr>
          <p:cNvSpPr/>
          <p:nvPr/>
        </p:nvSpPr>
        <p:spPr>
          <a:xfrm>
            <a:off x="4445213" y="3508968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E2CF0-A914-4DF3-85C5-0946C133BA7B}"/>
              </a:ext>
            </a:extLst>
          </p:cNvPr>
          <p:cNvSpPr txBox="1"/>
          <p:nvPr/>
        </p:nvSpPr>
        <p:spPr>
          <a:xfrm>
            <a:off x="5996594" y="1680404"/>
            <a:ext cx="297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National Networks should use the same branding (e.g. logo…)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85990-2F94-4CF8-A043-7AF3362CD094}"/>
              </a:ext>
            </a:extLst>
          </p:cNvPr>
          <p:cNvSpPr txBox="1"/>
          <p:nvPr/>
        </p:nvSpPr>
        <p:spPr>
          <a:xfrm>
            <a:off x="5996594" y="3397287"/>
            <a:ext cx="29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Develop goodies/ merch: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8F835-D5F3-4808-B1AA-D49292F641ED}"/>
              </a:ext>
            </a:extLst>
          </p:cNvPr>
          <p:cNvSpPr txBox="1"/>
          <p:nvPr/>
        </p:nvSpPr>
        <p:spPr>
          <a:xfrm>
            <a:off x="6292289" y="3712993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Gadgets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Bags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D10F29-0701-4A05-93C2-F8F406994B9B}"/>
              </a:ext>
            </a:extLst>
          </p:cNvPr>
          <p:cNvSpPr txBox="1"/>
          <p:nvPr/>
        </p:nvSpPr>
        <p:spPr>
          <a:xfrm>
            <a:off x="5996594" y="4375506"/>
            <a:ext cx="29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Invest time, money…</a:t>
            </a:r>
          </a:p>
        </p:txBody>
      </p:sp>
    </p:spTree>
    <p:extLst>
      <p:ext uri="{BB962C8B-B14F-4D97-AF65-F5344CB8AC3E}">
        <p14:creationId xmlns:p14="http://schemas.microsoft.com/office/powerpoint/2010/main" val="3428196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8014F3-FB60-4182-9DF0-C3EE00E92F8C}"/>
              </a:ext>
            </a:extLst>
          </p:cNvPr>
          <p:cNvSpPr/>
          <p:nvPr/>
        </p:nvSpPr>
        <p:spPr>
          <a:xfrm>
            <a:off x="2328262" y="960732"/>
            <a:ext cx="4456740" cy="3730359"/>
          </a:xfrm>
          <a:custGeom>
            <a:avLst/>
            <a:gdLst>
              <a:gd name="connsiteX0" fmla="*/ 0 w 4456740"/>
              <a:gd name="connsiteY0" fmla="*/ 621739 h 3730359"/>
              <a:gd name="connsiteX1" fmla="*/ 621739 w 4456740"/>
              <a:gd name="connsiteY1" fmla="*/ 0 h 3730359"/>
              <a:gd name="connsiteX2" fmla="*/ 1060885 w 4456740"/>
              <a:gd name="connsiteY2" fmla="*/ 0 h 3730359"/>
              <a:gd name="connsiteX3" fmla="*/ 1500031 w 4456740"/>
              <a:gd name="connsiteY3" fmla="*/ 0 h 3730359"/>
              <a:gd name="connsiteX4" fmla="*/ 2035574 w 4456740"/>
              <a:gd name="connsiteY4" fmla="*/ 0 h 3730359"/>
              <a:gd name="connsiteX5" fmla="*/ 2635383 w 4456740"/>
              <a:gd name="connsiteY5" fmla="*/ 0 h 3730359"/>
              <a:gd name="connsiteX6" fmla="*/ 3170927 w 4456740"/>
              <a:gd name="connsiteY6" fmla="*/ 0 h 3730359"/>
              <a:gd name="connsiteX7" fmla="*/ 3835001 w 4456740"/>
              <a:gd name="connsiteY7" fmla="*/ 0 h 3730359"/>
              <a:gd name="connsiteX8" fmla="*/ 4456740 w 4456740"/>
              <a:gd name="connsiteY8" fmla="*/ 621739 h 3730359"/>
              <a:gd name="connsiteX9" fmla="*/ 4456740 w 4456740"/>
              <a:gd name="connsiteY9" fmla="*/ 1094246 h 3730359"/>
              <a:gd name="connsiteX10" fmla="*/ 4456740 w 4456740"/>
              <a:gd name="connsiteY10" fmla="*/ 1517016 h 3730359"/>
              <a:gd name="connsiteX11" fmla="*/ 4456740 w 4456740"/>
              <a:gd name="connsiteY11" fmla="*/ 1989524 h 3730359"/>
              <a:gd name="connsiteX12" fmla="*/ 4456740 w 4456740"/>
              <a:gd name="connsiteY12" fmla="*/ 2486900 h 3730359"/>
              <a:gd name="connsiteX13" fmla="*/ 4456740 w 4456740"/>
              <a:gd name="connsiteY13" fmla="*/ 3108620 h 3730359"/>
              <a:gd name="connsiteX14" fmla="*/ 3835001 w 4456740"/>
              <a:gd name="connsiteY14" fmla="*/ 3730359 h 3730359"/>
              <a:gd name="connsiteX15" fmla="*/ 3267325 w 4456740"/>
              <a:gd name="connsiteY15" fmla="*/ 3730359 h 3730359"/>
              <a:gd name="connsiteX16" fmla="*/ 2731781 w 4456740"/>
              <a:gd name="connsiteY16" fmla="*/ 3730359 h 3730359"/>
              <a:gd name="connsiteX17" fmla="*/ 2131972 w 4456740"/>
              <a:gd name="connsiteY17" fmla="*/ 3730359 h 3730359"/>
              <a:gd name="connsiteX18" fmla="*/ 1692826 w 4456740"/>
              <a:gd name="connsiteY18" fmla="*/ 3730359 h 3730359"/>
              <a:gd name="connsiteX19" fmla="*/ 1221548 w 4456740"/>
              <a:gd name="connsiteY19" fmla="*/ 3730359 h 3730359"/>
              <a:gd name="connsiteX20" fmla="*/ 621739 w 4456740"/>
              <a:gd name="connsiteY20" fmla="*/ 3730359 h 3730359"/>
              <a:gd name="connsiteX21" fmla="*/ 0 w 4456740"/>
              <a:gd name="connsiteY21" fmla="*/ 3108620 h 3730359"/>
              <a:gd name="connsiteX22" fmla="*/ 0 w 4456740"/>
              <a:gd name="connsiteY22" fmla="*/ 2611244 h 3730359"/>
              <a:gd name="connsiteX23" fmla="*/ 0 w 4456740"/>
              <a:gd name="connsiteY23" fmla="*/ 2088999 h 3730359"/>
              <a:gd name="connsiteX24" fmla="*/ 0 w 4456740"/>
              <a:gd name="connsiteY24" fmla="*/ 1616491 h 3730359"/>
              <a:gd name="connsiteX25" fmla="*/ 0 w 4456740"/>
              <a:gd name="connsiteY25" fmla="*/ 1119115 h 3730359"/>
              <a:gd name="connsiteX26" fmla="*/ 0 w 4456740"/>
              <a:gd name="connsiteY26" fmla="*/ 621739 h 373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56740" h="3730359" fill="none" extrusionOk="0">
                <a:moveTo>
                  <a:pt x="0" y="621739"/>
                </a:moveTo>
                <a:cubicBezTo>
                  <a:pt x="32144" y="263130"/>
                  <a:pt x="322157" y="-85775"/>
                  <a:pt x="621739" y="0"/>
                </a:cubicBezTo>
                <a:cubicBezTo>
                  <a:pt x="739023" y="-12634"/>
                  <a:pt x="944632" y="26848"/>
                  <a:pt x="1060885" y="0"/>
                </a:cubicBezTo>
                <a:cubicBezTo>
                  <a:pt x="1177138" y="-26848"/>
                  <a:pt x="1388188" y="38482"/>
                  <a:pt x="1500031" y="0"/>
                </a:cubicBezTo>
                <a:cubicBezTo>
                  <a:pt x="1611874" y="-38482"/>
                  <a:pt x="1847100" y="21892"/>
                  <a:pt x="2035574" y="0"/>
                </a:cubicBezTo>
                <a:cubicBezTo>
                  <a:pt x="2224048" y="-21892"/>
                  <a:pt x="2343790" y="15976"/>
                  <a:pt x="2635383" y="0"/>
                </a:cubicBezTo>
                <a:cubicBezTo>
                  <a:pt x="2926976" y="-15976"/>
                  <a:pt x="3010734" y="19234"/>
                  <a:pt x="3170927" y="0"/>
                </a:cubicBezTo>
                <a:cubicBezTo>
                  <a:pt x="3331120" y="-19234"/>
                  <a:pt x="3672809" y="8058"/>
                  <a:pt x="3835001" y="0"/>
                </a:cubicBezTo>
                <a:cubicBezTo>
                  <a:pt x="4184580" y="14250"/>
                  <a:pt x="4445260" y="377770"/>
                  <a:pt x="4456740" y="621739"/>
                </a:cubicBezTo>
                <a:cubicBezTo>
                  <a:pt x="4472459" y="856532"/>
                  <a:pt x="4444780" y="882057"/>
                  <a:pt x="4456740" y="1094246"/>
                </a:cubicBezTo>
                <a:cubicBezTo>
                  <a:pt x="4468700" y="1306435"/>
                  <a:pt x="4421120" y="1321534"/>
                  <a:pt x="4456740" y="1517016"/>
                </a:cubicBezTo>
                <a:cubicBezTo>
                  <a:pt x="4492360" y="1712498"/>
                  <a:pt x="4450388" y="1771292"/>
                  <a:pt x="4456740" y="1989524"/>
                </a:cubicBezTo>
                <a:cubicBezTo>
                  <a:pt x="4463092" y="2207756"/>
                  <a:pt x="4433018" y="2287697"/>
                  <a:pt x="4456740" y="2486900"/>
                </a:cubicBezTo>
                <a:cubicBezTo>
                  <a:pt x="4480462" y="2686103"/>
                  <a:pt x="4439377" y="2920796"/>
                  <a:pt x="4456740" y="3108620"/>
                </a:cubicBezTo>
                <a:cubicBezTo>
                  <a:pt x="4421765" y="3426898"/>
                  <a:pt x="4117697" y="3740388"/>
                  <a:pt x="3835001" y="3730359"/>
                </a:cubicBezTo>
                <a:cubicBezTo>
                  <a:pt x="3610876" y="3754237"/>
                  <a:pt x="3485465" y="3708144"/>
                  <a:pt x="3267325" y="3730359"/>
                </a:cubicBezTo>
                <a:cubicBezTo>
                  <a:pt x="3049185" y="3752574"/>
                  <a:pt x="2956471" y="3697323"/>
                  <a:pt x="2731781" y="3730359"/>
                </a:cubicBezTo>
                <a:cubicBezTo>
                  <a:pt x="2507091" y="3763395"/>
                  <a:pt x="2273401" y="3675041"/>
                  <a:pt x="2131972" y="3730359"/>
                </a:cubicBezTo>
                <a:cubicBezTo>
                  <a:pt x="1990543" y="3785677"/>
                  <a:pt x="1863789" y="3694011"/>
                  <a:pt x="1692826" y="3730359"/>
                </a:cubicBezTo>
                <a:cubicBezTo>
                  <a:pt x="1521863" y="3766707"/>
                  <a:pt x="1402767" y="3680502"/>
                  <a:pt x="1221548" y="3730359"/>
                </a:cubicBezTo>
                <a:cubicBezTo>
                  <a:pt x="1040329" y="3780216"/>
                  <a:pt x="919988" y="3724772"/>
                  <a:pt x="621739" y="3730359"/>
                </a:cubicBezTo>
                <a:cubicBezTo>
                  <a:pt x="267807" y="3750479"/>
                  <a:pt x="81549" y="3430526"/>
                  <a:pt x="0" y="3108620"/>
                </a:cubicBezTo>
                <a:cubicBezTo>
                  <a:pt x="-14310" y="2914489"/>
                  <a:pt x="46442" y="2747701"/>
                  <a:pt x="0" y="2611244"/>
                </a:cubicBezTo>
                <a:cubicBezTo>
                  <a:pt x="-46442" y="2474787"/>
                  <a:pt x="43859" y="2250113"/>
                  <a:pt x="0" y="2088999"/>
                </a:cubicBezTo>
                <a:cubicBezTo>
                  <a:pt x="-43859" y="1927885"/>
                  <a:pt x="29304" y="1731533"/>
                  <a:pt x="0" y="1616491"/>
                </a:cubicBezTo>
                <a:cubicBezTo>
                  <a:pt x="-29304" y="1501449"/>
                  <a:pt x="31206" y="1286602"/>
                  <a:pt x="0" y="1119115"/>
                </a:cubicBezTo>
                <a:cubicBezTo>
                  <a:pt x="-31206" y="951628"/>
                  <a:pt x="32250" y="768742"/>
                  <a:pt x="0" y="621739"/>
                </a:cubicBezTo>
                <a:close/>
              </a:path>
              <a:path w="4456740" h="3730359" stroke="0" extrusionOk="0">
                <a:moveTo>
                  <a:pt x="0" y="621739"/>
                </a:moveTo>
                <a:cubicBezTo>
                  <a:pt x="9031" y="280824"/>
                  <a:pt x="284835" y="13486"/>
                  <a:pt x="621739" y="0"/>
                </a:cubicBezTo>
                <a:cubicBezTo>
                  <a:pt x="818462" y="-33707"/>
                  <a:pt x="1000094" y="20917"/>
                  <a:pt x="1221548" y="0"/>
                </a:cubicBezTo>
                <a:cubicBezTo>
                  <a:pt x="1443002" y="-20917"/>
                  <a:pt x="1442426" y="37729"/>
                  <a:pt x="1660694" y="0"/>
                </a:cubicBezTo>
                <a:cubicBezTo>
                  <a:pt x="1878962" y="-37729"/>
                  <a:pt x="2043354" y="59018"/>
                  <a:pt x="2228370" y="0"/>
                </a:cubicBezTo>
                <a:cubicBezTo>
                  <a:pt x="2413386" y="-59018"/>
                  <a:pt x="2528018" y="42531"/>
                  <a:pt x="2699648" y="0"/>
                </a:cubicBezTo>
                <a:cubicBezTo>
                  <a:pt x="2871278" y="-42531"/>
                  <a:pt x="3146010" y="68718"/>
                  <a:pt x="3299457" y="0"/>
                </a:cubicBezTo>
                <a:cubicBezTo>
                  <a:pt x="3452904" y="-68718"/>
                  <a:pt x="3637478" y="64171"/>
                  <a:pt x="3835001" y="0"/>
                </a:cubicBezTo>
                <a:cubicBezTo>
                  <a:pt x="4097700" y="-16295"/>
                  <a:pt x="4365570" y="237059"/>
                  <a:pt x="4456740" y="621739"/>
                </a:cubicBezTo>
                <a:cubicBezTo>
                  <a:pt x="4469118" y="754198"/>
                  <a:pt x="4443435" y="965047"/>
                  <a:pt x="4456740" y="1094246"/>
                </a:cubicBezTo>
                <a:cubicBezTo>
                  <a:pt x="4470045" y="1223445"/>
                  <a:pt x="4447715" y="1338849"/>
                  <a:pt x="4456740" y="1541885"/>
                </a:cubicBezTo>
                <a:cubicBezTo>
                  <a:pt x="4465765" y="1744921"/>
                  <a:pt x="4441319" y="1863202"/>
                  <a:pt x="4456740" y="2014392"/>
                </a:cubicBezTo>
                <a:cubicBezTo>
                  <a:pt x="4472161" y="2165582"/>
                  <a:pt x="4403186" y="2437621"/>
                  <a:pt x="4456740" y="2561506"/>
                </a:cubicBezTo>
                <a:cubicBezTo>
                  <a:pt x="4510294" y="2685391"/>
                  <a:pt x="4409035" y="2846234"/>
                  <a:pt x="4456740" y="3108620"/>
                </a:cubicBezTo>
                <a:cubicBezTo>
                  <a:pt x="4469014" y="3454688"/>
                  <a:pt x="4092514" y="3779399"/>
                  <a:pt x="3835001" y="3730359"/>
                </a:cubicBezTo>
                <a:cubicBezTo>
                  <a:pt x="3624439" y="3767629"/>
                  <a:pt x="3572856" y="3728027"/>
                  <a:pt x="3331590" y="3730359"/>
                </a:cubicBezTo>
                <a:cubicBezTo>
                  <a:pt x="3090324" y="3732691"/>
                  <a:pt x="2990978" y="3711439"/>
                  <a:pt x="2763914" y="3730359"/>
                </a:cubicBezTo>
                <a:cubicBezTo>
                  <a:pt x="2536850" y="3749279"/>
                  <a:pt x="2339926" y="3671748"/>
                  <a:pt x="2228370" y="3730359"/>
                </a:cubicBezTo>
                <a:cubicBezTo>
                  <a:pt x="2116814" y="3788970"/>
                  <a:pt x="1897279" y="3706220"/>
                  <a:pt x="1724959" y="3730359"/>
                </a:cubicBezTo>
                <a:cubicBezTo>
                  <a:pt x="1552639" y="3754498"/>
                  <a:pt x="1420612" y="3698139"/>
                  <a:pt x="1285813" y="3730359"/>
                </a:cubicBezTo>
                <a:cubicBezTo>
                  <a:pt x="1151014" y="3762579"/>
                  <a:pt x="841408" y="3685013"/>
                  <a:pt x="621739" y="3730359"/>
                </a:cubicBezTo>
                <a:cubicBezTo>
                  <a:pt x="193443" y="3711183"/>
                  <a:pt x="22871" y="3439904"/>
                  <a:pt x="0" y="3108620"/>
                </a:cubicBezTo>
                <a:cubicBezTo>
                  <a:pt x="-37108" y="2897024"/>
                  <a:pt x="10401" y="2811228"/>
                  <a:pt x="0" y="2561506"/>
                </a:cubicBezTo>
                <a:cubicBezTo>
                  <a:pt x="-10401" y="2311784"/>
                  <a:pt x="34107" y="2261841"/>
                  <a:pt x="0" y="2014392"/>
                </a:cubicBezTo>
                <a:cubicBezTo>
                  <a:pt x="-34107" y="1766943"/>
                  <a:pt x="31156" y="1705754"/>
                  <a:pt x="0" y="1467279"/>
                </a:cubicBezTo>
                <a:cubicBezTo>
                  <a:pt x="-31156" y="1228804"/>
                  <a:pt x="35741" y="971637"/>
                  <a:pt x="0" y="621739"/>
                </a:cubicBezTo>
                <a:close/>
              </a:path>
            </a:pathLst>
          </a:custGeom>
          <a:solidFill>
            <a:srgbClr val="AC043C"/>
          </a:solidFill>
          <a:ln>
            <a:solidFill>
              <a:srgbClr val="AC043C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FE8154-C496-496D-92B5-560051BED65C}"/>
              </a:ext>
            </a:extLst>
          </p:cNvPr>
          <p:cNvSpPr/>
          <p:nvPr/>
        </p:nvSpPr>
        <p:spPr>
          <a:xfrm>
            <a:off x="2328262" y="344308"/>
            <a:ext cx="4456740" cy="153339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8" name="Google Shape;1188;p50"/>
          <p:cNvSpPr txBox="1">
            <a:spLocks noGrp="1"/>
          </p:cNvSpPr>
          <p:nvPr>
            <p:ph type="body" idx="2"/>
          </p:nvPr>
        </p:nvSpPr>
        <p:spPr>
          <a:xfrm>
            <a:off x="2686337" y="1441422"/>
            <a:ext cx="3652131" cy="2768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Link to </a:t>
            </a:r>
            <a:r>
              <a:rPr lang="en-US" b="1" dirty="0">
                <a:solidFill>
                  <a:schemeClr val="bg1"/>
                </a:solidFill>
              </a:rPr>
              <a:t>national examples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EAPN Austria Journalism Prize 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EAPN Finland Publication about working with PEP in the media</a:t>
            </a:r>
          </a:p>
          <a:p>
            <a:pPr marL="74295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EAPN UK work on Press and Media with PEP </a:t>
            </a:r>
          </a:p>
          <a:p>
            <a:pPr marL="457200" lvl="1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Check out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www.forachange.org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89" name="Google Shape;1189;p50"/>
          <p:cNvSpPr txBox="1">
            <a:spLocks noGrp="1"/>
          </p:cNvSpPr>
          <p:nvPr>
            <p:ph type="title"/>
          </p:nvPr>
        </p:nvSpPr>
        <p:spPr>
          <a:xfrm>
            <a:off x="296332" y="847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</a:t>
            </a:r>
            <a:r>
              <a:rPr lang="en-GB" b="1" dirty="0"/>
              <a:t>NSPIRATION BOX</a:t>
            </a:r>
            <a:endParaRPr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EB7A9E-5A72-48FA-9BD3-0DEF2A89E5B4}"/>
              </a:ext>
            </a:extLst>
          </p:cNvPr>
          <p:cNvCxnSpPr/>
          <p:nvPr/>
        </p:nvCxnSpPr>
        <p:spPr>
          <a:xfrm>
            <a:off x="5681542" y="2092247"/>
            <a:ext cx="209191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4E3BC60-FED5-48C3-B373-38747152A7DE}"/>
              </a:ext>
            </a:extLst>
          </p:cNvPr>
          <p:cNvSpPr/>
          <p:nvPr/>
        </p:nvSpPr>
        <p:spPr>
          <a:xfrm>
            <a:off x="7297994" y="1627334"/>
            <a:ext cx="1295202" cy="10410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icture containing indoor, man, food, white&#10;&#10;Description automatically generated">
            <a:extLst>
              <a:ext uri="{FF2B5EF4-FFF2-40B4-BE49-F238E27FC236}">
                <a16:creationId xmlns:a16="http://schemas.microsoft.com/office/drawing/2014/main" id="{5D9950B1-0269-41A5-9BB9-702159F4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746" y="1729482"/>
            <a:ext cx="1115698" cy="836774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5E7699-04E9-4B11-9E9C-BB313661A468}"/>
              </a:ext>
            </a:extLst>
          </p:cNvPr>
          <p:cNvCxnSpPr/>
          <p:nvPr/>
        </p:nvCxnSpPr>
        <p:spPr>
          <a:xfrm>
            <a:off x="1164678" y="2445338"/>
            <a:ext cx="209191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2976F38-19F2-4C2D-B86C-BD26E38C58E0}"/>
              </a:ext>
            </a:extLst>
          </p:cNvPr>
          <p:cNvSpPr/>
          <p:nvPr/>
        </p:nvSpPr>
        <p:spPr>
          <a:xfrm>
            <a:off x="173905" y="2158988"/>
            <a:ext cx="1773283" cy="5727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5CB26C51-DF4C-4BEB-B64D-E8DD17CEF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71" y="2287686"/>
            <a:ext cx="1583114" cy="345946"/>
          </a:xfrm>
          <a:prstGeom prst="rect">
            <a:avLst/>
          </a:prstGeom>
        </p:spPr>
      </p:pic>
      <p:grpSp>
        <p:nvGrpSpPr>
          <p:cNvPr id="18" name="Google Shape;7558;p77">
            <a:extLst>
              <a:ext uri="{FF2B5EF4-FFF2-40B4-BE49-F238E27FC236}">
                <a16:creationId xmlns:a16="http://schemas.microsoft.com/office/drawing/2014/main" id="{7E7C9581-ED58-4520-9FDE-B3B09F584BE7}"/>
              </a:ext>
            </a:extLst>
          </p:cNvPr>
          <p:cNvGrpSpPr/>
          <p:nvPr/>
        </p:nvGrpSpPr>
        <p:grpSpPr>
          <a:xfrm rot="20105866">
            <a:off x="1336167" y="-93352"/>
            <a:ext cx="1471201" cy="1746885"/>
            <a:chOff x="4093603" y="4146138"/>
            <a:chExt cx="395638" cy="420544"/>
          </a:xfrm>
          <a:solidFill>
            <a:schemeClr val="accent1"/>
          </a:solidFill>
        </p:grpSpPr>
        <p:sp>
          <p:nvSpPr>
            <p:cNvPr id="19" name="Google Shape;7559;p77">
              <a:extLst>
                <a:ext uri="{FF2B5EF4-FFF2-40B4-BE49-F238E27FC236}">
                  <a16:creationId xmlns:a16="http://schemas.microsoft.com/office/drawing/2014/main" id="{A4BA15DB-AFE1-4F59-9DB4-359EC28BEFB8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560;p77">
              <a:extLst>
                <a:ext uri="{FF2B5EF4-FFF2-40B4-BE49-F238E27FC236}">
                  <a16:creationId xmlns:a16="http://schemas.microsoft.com/office/drawing/2014/main" id="{64C6EF94-303E-4C4D-B573-F5B77F530FC0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561;p77">
              <a:extLst>
                <a:ext uri="{FF2B5EF4-FFF2-40B4-BE49-F238E27FC236}">
                  <a16:creationId xmlns:a16="http://schemas.microsoft.com/office/drawing/2014/main" id="{1BD5FD0D-C06B-431E-AD12-A397E4A06CCD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562;p77">
              <a:extLst>
                <a:ext uri="{FF2B5EF4-FFF2-40B4-BE49-F238E27FC236}">
                  <a16:creationId xmlns:a16="http://schemas.microsoft.com/office/drawing/2014/main" id="{CFEAA449-CB13-4C2B-B12D-9E1D4840D56F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563;p77">
              <a:extLst>
                <a:ext uri="{FF2B5EF4-FFF2-40B4-BE49-F238E27FC236}">
                  <a16:creationId xmlns:a16="http://schemas.microsoft.com/office/drawing/2014/main" id="{E3F2B5A5-89ED-4E0A-B622-33B528D78BC1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564;p77">
              <a:extLst>
                <a:ext uri="{FF2B5EF4-FFF2-40B4-BE49-F238E27FC236}">
                  <a16:creationId xmlns:a16="http://schemas.microsoft.com/office/drawing/2014/main" id="{867BB578-6862-4BC2-9DBB-038489C9D1CA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565;p77">
              <a:extLst>
                <a:ext uri="{FF2B5EF4-FFF2-40B4-BE49-F238E27FC236}">
                  <a16:creationId xmlns:a16="http://schemas.microsoft.com/office/drawing/2014/main" id="{DE4A7582-FCCE-40D1-8315-44872412170A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566;p77">
              <a:extLst>
                <a:ext uri="{FF2B5EF4-FFF2-40B4-BE49-F238E27FC236}">
                  <a16:creationId xmlns:a16="http://schemas.microsoft.com/office/drawing/2014/main" id="{F0E85DF9-35F6-4549-BED9-49B43ECDCD2C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567;p77">
              <a:extLst>
                <a:ext uri="{FF2B5EF4-FFF2-40B4-BE49-F238E27FC236}">
                  <a16:creationId xmlns:a16="http://schemas.microsoft.com/office/drawing/2014/main" id="{AB21906A-0609-4277-B322-082969740D11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568;p77">
              <a:extLst>
                <a:ext uri="{FF2B5EF4-FFF2-40B4-BE49-F238E27FC236}">
                  <a16:creationId xmlns:a16="http://schemas.microsoft.com/office/drawing/2014/main" id="{698C51E3-BCF5-4B1B-AA7D-E6C9E01A0C0F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569;p77">
              <a:extLst>
                <a:ext uri="{FF2B5EF4-FFF2-40B4-BE49-F238E27FC236}">
                  <a16:creationId xmlns:a16="http://schemas.microsoft.com/office/drawing/2014/main" id="{0AFB3A86-A7DD-4E2E-B493-4E56C710378A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570;p77">
              <a:extLst>
                <a:ext uri="{FF2B5EF4-FFF2-40B4-BE49-F238E27FC236}">
                  <a16:creationId xmlns:a16="http://schemas.microsoft.com/office/drawing/2014/main" id="{F9E36B8B-2E07-4D3D-B85B-102E168BA337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571;p77">
              <a:extLst>
                <a:ext uri="{FF2B5EF4-FFF2-40B4-BE49-F238E27FC236}">
                  <a16:creationId xmlns:a16="http://schemas.microsoft.com/office/drawing/2014/main" id="{F7E72349-62BF-4C9C-B898-387B066E0C35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572;p77">
              <a:extLst>
                <a:ext uri="{FF2B5EF4-FFF2-40B4-BE49-F238E27FC236}">
                  <a16:creationId xmlns:a16="http://schemas.microsoft.com/office/drawing/2014/main" id="{37D8A723-3C22-4796-98BF-C9D5DC4BE805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573;p77">
              <a:extLst>
                <a:ext uri="{FF2B5EF4-FFF2-40B4-BE49-F238E27FC236}">
                  <a16:creationId xmlns:a16="http://schemas.microsoft.com/office/drawing/2014/main" id="{7A2D17E0-44BA-448A-9282-39C5420D153D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574;p77">
              <a:extLst>
                <a:ext uri="{FF2B5EF4-FFF2-40B4-BE49-F238E27FC236}">
                  <a16:creationId xmlns:a16="http://schemas.microsoft.com/office/drawing/2014/main" id="{CA78FD32-791D-463B-82DA-535476312AF8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575;p77">
              <a:extLst>
                <a:ext uri="{FF2B5EF4-FFF2-40B4-BE49-F238E27FC236}">
                  <a16:creationId xmlns:a16="http://schemas.microsoft.com/office/drawing/2014/main" id="{857EB2B8-A359-428B-8598-FAC1FE7E4855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95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1"/>
          <p:cNvSpPr txBox="1">
            <a:spLocks noGrp="1"/>
          </p:cNvSpPr>
          <p:nvPr>
            <p:ph type="title"/>
          </p:nvPr>
        </p:nvSpPr>
        <p:spPr>
          <a:xfrm>
            <a:off x="0" y="99646"/>
            <a:ext cx="9144000" cy="616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OBJECTIVES</a:t>
            </a:r>
            <a:endParaRPr dirty="0"/>
          </a:p>
        </p:txBody>
      </p:sp>
      <p:sp>
        <p:nvSpPr>
          <p:cNvPr id="641" name="Google Shape;641;p41"/>
          <p:cNvSpPr txBox="1">
            <a:spLocks noGrp="1"/>
          </p:cNvSpPr>
          <p:nvPr>
            <p:ph type="title" idx="4294967295"/>
          </p:nvPr>
        </p:nvSpPr>
        <p:spPr>
          <a:xfrm>
            <a:off x="2329011" y="1170105"/>
            <a:ext cx="4878507" cy="408533"/>
          </a:xfrm>
          <a:prstGeom prst="rect">
            <a:avLst/>
          </a:prstGeom>
          <a:solidFill>
            <a:srgbClr val="AC043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Making the co</a:t>
            </a:r>
            <a:r>
              <a:rPr lang="en-GB" sz="1600" dirty="0"/>
              <a:t>mms work of EAPN more participatory</a:t>
            </a:r>
            <a:endParaRPr sz="1600" dirty="0"/>
          </a:p>
        </p:txBody>
      </p:sp>
      <p:sp>
        <p:nvSpPr>
          <p:cNvPr id="647" name="Google Shape;647;p41"/>
          <p:cNvSpPr txBox="1">
            <a:spLocks noGrp="1"/>
          </p:cNvSpPr>
          <p:nvPr>
            <p:ph type="subTitle" idx="4294967295"/>
          </p:nvPr>
        </p:nvSpPr>
        <p:spPr>
          <a:xfrm>
            <a:off x="0" y="1954213"/>
            <a:ext cx="823913" cy="250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15-35</a:t>
            </a:r>
            <a:endParaRPr sz="1400" dirty="0"/>
          </a:p>
        </p:txBody>
      </p:sp>
      <p:sp>
        <p:nvSpPr>
          <p:cNvPr id="648" name="Google Shape;648;p41"/>
          <p:cNvSpPr txBox="1">
            <a:spLocks noGrp="1"/>
          </p:cNvSpPr>
          <p:nvPr>
            <p:ph type="subTitle" idx="4294967295"/>
          </p:nvPr>
        </p:nvSpPr>
        <p:spPr>
          <a:xfrm>
            <a:off x="0" y="2798763"/>
            <a:ext cx="823913" cy="250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30%</a:t>
            </a:r>
            <a:endParaRPr sz="1400" dirty="0"/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4294967295"/>
          </p:nvPr>
        </p:nvSpPr>
        <p:spPr>
          <a:xfrm>
            <a:off x="0" y="3446463"/>
            <a:ext cx="823913" cy="250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36-65</a:t>
            </a:r>
            <a:endParaRPr sz="1400" dirty="0"/>
          </a:p>
        </p:txBody>
      </p:sp>
      <p:sp>
        <p:nvSpPr>
          <p:cNvPr id="653" name="Google Shape;653;p41"/>
          <p:cNvSpPr txBox="1">
            <a:spLocks noGrp="1"/>
          </p:cNvSpPr>
          <p:nvPr>
            <p:ph type="subTitle" idx="4294967295"/>
          </p:nvPr>
        </p:nvSpPr>
        <p:spPr>
          <a:xfrm>
            <a:off x="0" y="4291013"/>
            <a:ext cx="823913" cy="250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70%</a:t>
            </a:r>
            <a:endParaRPr sz="1400" dirty="0"/>
          </a:p>
        </p:txBody>
      </p:sp>
      <p:sp>
        <p:nvSpPr>
          <p:cNvPr id="654" name="Google Shape;654;p41"/>
          <p:cNvSpPr/>
          <p:nvPr/>
        </p:nvSpPr>
        <p:spPr>
          <a:xfrm>
            <a:off x="1205468" y="1113083"/>
            <a:ext cx="363972" cy="400672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1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99" name="Google Shape;641;p41">
            <a:extLst>
              <a:ext uri="{FF2B5EF4-FFF2-40B4-BE49-F238E27FC236}">
                <a16:creationId xmlns:a16="http://schemas.microsoft.com/office/drawing/2014/main" id="{0EC4042C-F17F-4602-BB22-CB1CE119274F}"/>
              </a:ext>
            </a:extLst>
          </p:cNvPr>
          <p:cNvSpPr txBox="1">
            <a:spLocks/>
          </p:cNvSpPr>
          <p:nvPr/>
        </p:nvSpPr>
        <p:spPr>
          <a:xfrm>
            <a:off x="2329010" y="1764709"/>
            <a:ext cx="4878507" cy="408533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dirty="0"/>
              <a:t>A</a:t>
            </a:r>
            <a:r>
              <a:rPr lang="en-GB" sz="1600" dirty="0"/>
              <a:t>mplifying the voice of PEP</a:t>
            </a:r>
          </a:p>
        </p:txBody>
      </p:sp>
      <p:sp>
        <p:nvSpPr>
          <p:cNvPr id="100" name="Google Shape;641;p41">
            <a:extLst>
              <a:ext uri="{FF2B5EF4-FFF2-40B4-BE49-F238E27FC236}">
                <a16:creationId xmlns:a16="http://schemas.microsoft.com/office/drawing/2014/main" id="{46758B58-7837-4761-8EEA-14E4E6E925AC}"/>
              </a:ext>
            </a:extLst>
          </p:cNvPr>
          <p:cNvSpPr txBox="1">
            <a:spLocks/>
          </p:cNvSpPr>
          <p:nvPr/>
        </p:nvSpPr>
        <p:spPr>
          <a:xfrm>
            <a:off x="2329010" y="2362746"/>
            <a:ext cx="4878507" cy="408533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dirty="0"/>
              <a:t>Strengthening our comms towards/for PEP </a:t>
            </a:r>
          </a:p>
        </p:txBody>
      </p:sp>
      <p:sp>
        <p:nvSpPr>
          <p:cNvPr id="101" name="Google Shape;641;p41">
            <a:extLst>
              <a:ext uri="{FF2B5EF4-FFF2-40B4-BE49-F238E27FC236}">
                <a16:creationId xmlns:a16="http://schemas.microsoft.com/office/drawing/2014/main" id="{CF6723F9-B713-48AD-994A-AFC33FC3B034}"/>
              </a:ext>
            </a:extLst>
          </p:cNvPr>
          <p:cNvSpPr txBox="1">
            <a:spLocks/>
          </p:cNvSpPr>
          <p:nvPr/>
        </p:nvSpPr>
        <p:spPr>
          <a:xfrm>
            <a:off x="2329010" y="2933638"/>
            <a:ext cx="4878507" cy="408533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dirty="0"/>
              <a:t>Learning from each other</a:t>
            </a:r>
          </a:p>
        </p:txBody>
      </p:sp>
      <p:sp>
        <p:nvSpPr>
          <p:cNvPr id="102" name="Google Shape;641;p41">
            <a:extLst>
              <a:ext uri="{FF2B5EF4-FFF2-40B4-BE49-F238E27FC236}">
                <a16:creationId xmlns:a16="http://schemas.microsoft.com/office/drawing/2014/main" id="{EAF2B558-D34C-45A1-AD5B-387485C525AC}"/>
              </a:ext>
            </a:extLst>
          </p:cNvPr>
          <p:cNvSpPr txBox="1">
            <a:spLocks/>
          </p:cNvSpPr>
          <p:nvPr/>
        </p:nvSpPr>
        <p:spPr>
          <a:xfrm>
            <a:off x="2329010" y="3492142"/>
            <a:ext cx="4878507" cy="633562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US" sz="1600" dirty="0"/>
              <a:t>Developing guidelines to link the comms work  to a participatory way of work </a:t>
            </a:r>
            <a:endParaRPr lang="en-GB" sz="1600" dirty="0"/>
          </a:p>
        </p:txBody>
      </p:sp>
      <p:sp>
        <p:nvSpPr>
          <p:cNvPr id="103" name="Google Shape;641;p41">
            <a:extLst>
              <a:ext uri="{FF2B5EF4-FFF2-40B4-BE49-F238E27FC236}">
                <a16:creationId xmlns:a16="http://schemas.microsoft.com/office/drawing/2014/main" id="{49387F45-EC29-4B54-ACB7-6A9936EDE245}"/>
              </a:ext>
            </a:extLst>
          </p:cNvPr>
          <p:cNvSpPr txBox="1">
            <a:spLocks/>
          </p:cNvSpPr>
          <p:nvPr/>
        </p:nvSpPr>
        <p:spPr>
          <a:xfrm>
            <a:off x="2329010" y="4255488"/>
            <a:ext cx="4878507" cy="633562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algn="l"/>
            <a:r>
              <a:rPr lang="en-GB" sz="1600" dirty="0"/>
              <a:t>Strengthening the visibility of EAPN, develop more effective comms work </a:t>
            </a:r>
          </a:p>
        </p:txBody>
      </p:sp>
      <p:sp>
        <p:nvSpPr>
          <p:cNvPr id="104" name="Google Shape;654;p41">
            <a:extLst>
              <a:ext uri="{FF2B5EF4-FFF2-40B4-BE49-F238E27FC236}">
                <a16:creationId xmlns:a16="http://schemas.microsoft.com/office/drawing/2014/main" id="{751EDDF3-8E18-45F6-A1D8-954CB75CCCB4}"/>
              </a:ext>
            </a:extLst>
          </p:cNvPr>
          <p:cNvSpPr/>
          <p:nvPr/>
        </p:nvSpPr>
        <p:spPr>
          <a:xfrm>
            <a:off x="1180416" y="1702111"/>
            <a:ext cx="363972" cy="400672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2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05" name="Google Shape;654;p41">
            <a:extLst>
              <a:ext uri="{FF2B5EF4-FFF2-40B4-BE49-F238E27FC236}">
                <a16:creationId xmlns:a16="http://schemas.microsoft.com/office/drawing/2014/main" id="{A4DAFF04-7371-44B0-83B7-47E52D7409F4}"/>
              </a:ext>
            </a:extLst>
          </p:cNvPr>
          <p:cNvSpPr/>
          <p:nvPr/>
        </p:nvSpPr>
        <p:spPr>
          <a:xfrm>
            <a:off x="1180416" y="2278994"/>
            <a:ext cx="363972" cy="400672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3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06" name="Google Shape;654;p41">
            <a:extLst>
              <a:ext uri="{FF2B5EF4-FFF2-40B4-BE49-F238E27FC236}">
                <a16:creationId xmlns:a16="http://schemas.microsoft.com/office/drawing/2014/main" id="{7186D1F1-6508-435D-B3FC-429EF57B2C3C}"/>
              </a:ext>
            </a:extLst>
          </p:cNvPr>
          <p:cNvSpPr/>
          <p:nvPr/>
        </p:nvSpPr>
        <p:spPr>
          <a:xfrm>
            <a:off x="1180416" y="2924175"/>
            <a:ext cx="363972" cy="400672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07" name="Google Shape;654;p41">
            <a:extLst>
              <a:ext uri="{FF2B5EF4-FFF2-40B4-BE49-F238E27FC236}">
                <a16:creationId xmlns:a16="http://schemas.microsoft.com/office/drawing/2014/main" id="{E1A1D9DB-C961-42D3-AA83-E262B368A604}"/>
              </a:ext>
            </a:extLst>
          </p:cNvPr>
          <p:cNvSpPr/>
          <p:nvPr/>
        </p:nvSpPr>
        <p:spPr>
          <a:xfrm>
            <a:off x="1180416" y="3608587"/>
            <a:ext cx="363972" cy="400672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08" name="Google Shape;654;p41">
            <a:extLst>
              <a:ext uri="{FF2B5EF4-FFF2-40B4-BE49-F238E27FC236}">
                <a16:creationId xmlns:a16="http://schemas.microsoft.com/office/drawing/2014/main" id="{DB68AC40-DE3B-4FBB-8B59-76B634B5C644}"/>
              </a:ext>
            </a:extLst>
          </p:cNvPr>
          <p:cNvSpPr/>
          <p:nvPr/>
        </p:nvSpPr>
        <p:spPr>
          <a:xfrm>
            <a:off x="1180416" y="4255488"/>
            <a:ext cx="363972" cy="400672"/>
          </a:xfrm>
          <a:prstGeom prst="ellips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6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/>
          <p:nvPr/>
        </p:nvSpPr>
        <p:spPr>
          <a:xfrm flipH="1">
            <a:off x="7650275" y="1440411"/>
            <a:ext cx="376200" cy="449100"/>
          </a:xfrm>
          <a:prstGeom prst="rtTriangl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34"/>
          <p:cNvSpPr/>
          <p:nvPr/>
        </p:nvSpPr>
        <p:spPr>
          <a:xfrm flipH="1">
            <a:off x="5232416" y="3183868"/>
            <a:ext cx="376200" cy="449100"/>
          </a:xfrm>
          <a:prstGeom prst="rtTriangl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34"/>
          <p:cNvSpPr/>
          <p:nvPr/>
        </p:nvSpPr>
        <p:spPr>
          <a:xfrm flipH="1">
            <a:off x="7838375" y="3183868"/>
            <a:ext cx="376200" cy="449100"/>
          </a:xfrm>
          <a:prstGeom prst="rtTriangl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34"/>
          <p:cNvSpPr/>
          <p:nvPr/>
        </p:nvSpPr>
        <p:spPr>
          <a:xfrm flipH="1">
            <a:off x="5033743" y="1451454"/>
            <a:ext cx="376200" cy="449100"/>
          </a:xfrm>
          <a:prstGeom prst="rtTriangl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34"/>
          <p:cNvSpPr/>
          <p:nvPr/>
        </p:nvSpPr>
        <p:spPr>
          <a:xfrm flipH="1">
            <a:off x="2083094" y="1468562"/>
            <a:ext cx="376200" cy="449100"/>
          </a:xfrm>
          <a:prstGeom prst="rtTriangle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34"/>
          <p:cNvSpPr/>
          <p:nvPr/>
        </p:nvSpPr>
        <p:spPr>
          <a:xfrm>
            <a:off x="3375000" y="540350"/>
            <a:ext cx="2394000" cy="143700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311700" y="28919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01" name="Google Shape;301;p34"/>
          <p:cNvSpPr txBox="1">
            <a:spLocks noGrp="1"/>
          </p:cNvSpPr>
          <p:nvPr>
            <p:ph type="title" idx="4"/>
          </p:nvPr>
        </p:nvSpPr>
        <p:spPr>
          <a:xfrm>
            <a:off x="-703707" y="2157215"/>
            <a:ext cx="3163001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PARTICIPATION </a:t>
            </a:r>
            <a:br>
              <a:rPr lang="en-GB" sz="1800" dirty="0"/>
            </a:br>
            <a:r>
              <a:rPr lang="en-GB" sz="1800" dirty="0"/>
              <a:t>OF PEP</a:t>
            </a:r>
            <a:endParaRPr sz="1800" dirty="0"/>
          </a:p>
        </p:txBody>
      </p:sp>
      <p:sp>
        <p:nvSpPr>
          <p:cNvPr id="303" name="Google Shape;303;p34"/>
          <p:cNvSpPr txBox="1">
            <a:spLocks noGrp="1"/>
          </p:cNvSpPr>
          <p:nvPr>
            <p:ph type="title" idx="6"/>
          </p:nvPr>
        </p:nvSpPr>
        <p:spPr>
          <a:xfrm>
            <a:off x="244388" y="1330332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 idx="7"/>
          </p:nvPr>
        </p:nvSpPr>
        <p:spPr>
          <a:xfrm>
            <a:off x="2909468" y="2177112"/>
            <a:ext cx="259228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CAPACITY BUILDING AND TRAINING</a:t>
            </a:r>
            <a:endParaRPr sz="1800" dirty="0"/>
          </a:p>
        </p:txBody>
      </p:sp>
      <p:sp>
        <p:nvSpPr>
          <p:cNvPr id="309" name="Google Shape;309;p34"/>
          <p:cNvSpPr txBox="1">
            <a:spLocks noGrp="1"/>
          </p:cNvSpPr>
          <p:nvPr>
            <p:ph type="title" idx="9"/>
          </p:nvPr>
        </p:nvSpPr>
        <p:spPr>
          <a:xfrm>
            <a:off x="3231118" y="1325961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 idx="13"/>
          </p:nvPr>
        </p:nvSpPr>
        <p:spPr>
          <a:xfrm>
            <a:off x="5752368" y="2506989"/>
            <a:ext cx="2459294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AMPLYFYING THE VOICE OF PEP IN OUR COMMS WORK</a:t>
            </a:r>
            <a:endParaRPr sz="1800" dirty="0"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15"/>
          </p:nvPr>
        </p:nvSpPr>
        <p:spPr>
          <a:xfrm>
            <a:off x="5839915" y="1325961"/>
            <a:ext cx="2284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3" name="Google Shape;313;p34"/>
          <p:cNvSpPr txBox="1">
            <a:spLocks noGrp="1"/>
          </p:cNvSpPr>
          <p:nvPr>
            <p:ph type="title" idx="16"/>
          </p:nvPr>
        </p:nvSpPr>
        <p:spPr>
          <a:xfrm>
            <a:off x="3231118" y="3861868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ACCESSIBILITY OF OUR COMMS WORK</a:t>
            </a:r>
            <a:endParaRPr sz="1800"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 idx="1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19"/>
          </p:nvPr>
        </p:nvSpPr>
        <p:spPr>
          <a:xfrm>
            <a:off x="5930266" y="3617622"/>
            <a:ext cx="2284200" cy="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PR AND VISIBILITY</a:t>
            </a:r>
            <a:endParaRPr sz="1800" dirty="0"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73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7F6E4-4787-4D77-86E7-F112E29FB6CC}"/>
              </a:ext>
            </a:extLst>
          </p:cNvPr>
          <p:cNvSpPr/>
          <p:nvPr/>
        </p:nvSpPr>
        <p:spPr>
          <a:xfrm>
            <a:off x="2820039" y="2266789"/>
            <a:ext cx="6323961" cy="2005533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3" name="Google Shape;583;p40"/>
          <p:cNvSpPr txBox="1">
            <a:spLocks noGrp="1"/>
          </p:cNvSpPr>
          <p:nvPr>
            <p:ph type="title"/>
          </p:nvPr>
        </p:nvSpPr>
        <p:spPr>
          <a:xfrm>
            <a:off x="1498694" y="2897751"/>
            <a:ext cx="67201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Participation of PEP</a:t>
            </a:r>
            <a:endParaRPr dirty="0"/>
          </a:p>
        </p:txBody>
      </p:sp>
      <p:sp>
        <p:nvSpPr>
          <p:cNvPr id="585" name="Google Shape;585;p40"/>
          <p:cNvSpPr txBox="1">
            <a:spLocks noGrp="1"/>
          </p:cNvSpPr>
          <p:nvPr>
            <p:ph type="title" idx="2"/>
          </p:nvPr>
        </p:nvSpPr>
        <p:spPr>
          <a:xfrm>
            <a:off x="4858756" y="984589"/>
            <a:ext cx="3464700" cy="12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" dirty="0">
                <a:solidFill>
                  <a:schemeClr val="accent1"/>
                </a:solidFill>
              </a:rPr>
              <a:t>1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9DEEDEAA-F05F-4B53-8B7B-46E7146D0EF8}"/>
              </a:ext>
            </a:extLst>
          </p:cNvPr>
          <p:cNvSpPr/>
          <p:nvPr/>
        </p:nvSpPr>
        <p:spPr>
          <a:xfrm>
            <a:off x="1798064" y="3521254"/>
            <a:ext cx="3753810" cy="132737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635"/>
            </a:avLst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8BA20-0CBE-4F5B-999E-8D42071B8B44}"/>
              </a:ext>
            </a:extLst>
          </p:cNvPr>
          <p:cNvSpPr/>
          <p:nvPr/>
        </p:nvSpPr>
        <p:spPr>
          <a:xfrm>
            <a:off x="4028520" y="384202"/>
            <a:ext cx="758634" cy="53788"/>
          </a:xfrm>
          <a:prstGeom prst="rect">
            <a:avLst/>
          </a:prstGeom>
          <a:solidFill>
            <a:srgbClr val="AC043C"/>
          </a:solidFill>
          <a:ln>
            <a:solidFill>
              <a:srgbClr val="AC0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3" name="Google Shape;1013;p46"/>
          <p:cNvSpPr txBox="1">
            <a:spLocks noGrp="1"/>
          </p:cNvSpPr>
          <p:nvPr>
            <p:ph type="subTitle" idx="4294967295"/>
          </p:nvPr>
        </p:nvSpPr>
        <p:spPr>
          <a:xfrm>
            <a:off x="1682409" y="913761"/>
            <a:ext cx="6938865" cy="1293942"/>
          </a:xfrm>
          <a:prstGeom prst="rect">
            <a:avLst/>
          </a:prstGeom>
          <a:ln w="28575">
            <a:solidFill>
              <a:schemeClr val="tx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6892207"/>
                      <a:gd name="connsiteY0" fmla="*/ 0 h 881063"/>
                      <a:gd name="connsiteX1" fmla="*/ 6892207 w 6892207"/>
                      <a:gd name="connsiteY1" fmla="*/ 0 h 881063"/>
                      <a:gd name="connsiteX2" fmla="*/ 6892207 w 6892207"/>
                      <a:gd name="connsiteY2" fmla="*/ 881063 h 881063"/>
                      <a:gd name="connsiteX3" fmla="*/ 0 w 6892207"/>
                      <a:gd name="connsiteY3" fmla="*/ 881063 h 881063"/>
                      <a:gd name="connsiteX4" fmla="*/ 0 w 6892207"/>
                      <a:gd name="connsiteY4" fmla="*/ 0 h 88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92207" h="881063" extrusionOk="0">
                        <a:moveTo>
                          <a:pt x="0" y="0"/>
                        </a:moveTo>
                        <a:cubicBezTo>
                          <a:pt x="1122897" y="-5264"/>
                          <a:pt x="3752627" y="84467"/>
                          <a:pt x="6892207" y="0"/>
                        </a:cubicBezTo>
                        <a:cubicBezTo>
                          <a:pt x="6944425" y="407103"/>
                          <a:pt x="6910639" y="468485"/>
                          <a:pt x="6892207" y="881063"/>
                        </a:cubicBezTo>
                        <a:cubicBezTo>
                          <a:pt x="5288782" y="987383"/>
                          <a:pt x="2137188" y="873414"/>
                          <a:pt x="0" y="881063"/>
                        </a:cubicBezTo>
                        <a:cubicBezTo>
                          <a:pt x="60551" y="765421"/>
                          <a:pt x="-31559" y="209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en-US" sz="1600" b="1" i="1" dirty="0">
                <a:solidFill>
                  <a:schemeClr val="bg1"/>
                </a:solidFill>
                <a:highlight>
                  <a:srgbClr val="AC043C"/>
                </a:highlight>
              </a:rPr>
              <a:t>Participation of different types of stakeholders</a:t>
            </a:r>
            <a:r>
              <a:rPr lang="en-US" sz="1600" b="1" i="1" dirty="0">
                <a:solidFill>
                  <a:schemeClr val="bg1"/>
                </a:solidFill>
              </a:rPr>
              <a:t> in the social policy sphere has always been a major concern for EAPN </a:t>
            </a:r>
            <a:r>
              <a:rPr lang="en-US" sz="1600" b="1" i="1" u="sng" dirty="0">
                <a:solidFill>
                  <a:schemeClr val="bg1"/>
                </a:solidFill>
              </a:rPr>
              <a:t>but in this,</a:t>
            </a:r>
            <a:r>
              <a:rPr lang="en-US" sz="1600" b="1" i="1" dirty="0">
                <a:solidFill>
                  <a:schemeClr val="bg1"/>
                </a:solidFill>
              </a:rPr>
              <a:t> its </a:t>
            </a:r>
            <a:r>
              <a:rPr lang="en-US" sz="1600" b="1" i="1" dirty="0">
                <a:solidFill>
                  <a:schemeClr val="bg1"/>
                </a:solidFill>
                <a:highlight>
                  <a:srgbClr val="AC043C"/>
                </a:highlight>
              </a:rPr>
              <a:t>strongest focus and mission has been to enable the direct participation PEP</a:t>
            </a:r>
            <a:r>
              <a:rPr lang="en-US" sz="1600" b="1" i="1" dirty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0" name="Google Shape;1013;p46">
            <a:extLst>
              <a:ext uri="{FF2B5EF4-FFF2-40B4-BE49-F238E27FC236}">
                <a16:creationId xmlns:a16="http://schemas.microsoft.com/office/drawing/2014/main" id="{C65C4771-80F9-4527-8A0F-FA6ACF7CAD13}"/>
              </a:ext>
            </a:extLst>
          </p:cNvPr>
          <p:cNvSpPr txBox="1">
            <a:spLocks/>
          </p:cNvSpPr>
          <p:nvPr/>
        </p:nvSpPr>
        <p:spPr>
          <a:xfrm>
            <a:off x="1564232" y="2398247"/>
            <a:ext cx="6892207" cy="14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Current situation: </a:t>
            </a:r>
            <a:r>
              <a:rPr lang="en-US" sz="1600" dirty="0">
                <a:solidFill>
                  <a:schemeClr val="bg1"/>
                </a:solidFill>
              </a:rPr>
              <a:t>despite a rich experience with participatory work, EAPN is still struggling to ensure that PEP’s participation is </a:t>
            </a:r>
            <a:r>
              <a:rPr lang="en-US" sz="1600" i="1" dirty="0">
                <a:solidFill>
                  <a:schemeClr val="bg1"/>
                </a:solidFill>
              </a:rPr>
              <a:t>not simple rhetoric </a:t>
            </a:r>
            <a:r>
              <a:rPr lang="en-US" sz="1600" u="sng" dirty="0">
                <a:solidFill>
                  <a:schemeClr val="bg1"/>
                </a:solidFill>
              </a:rPr>
              <a:t>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transformative practice! </a:t>
            </a:r>
          </a:p>
        </p:txBody>
      </p:sp>
      <p:sp>
        <p:nvSpPr>
          <p:cNvPr id="21" name="Google Shape;1013;p46">
            <a:extLst>
              <a:ext uri="{FF2B5EF4-FFF2-40B4-BE49-F238E27FC236}">
                <a16:creationId xmlns:a16="http://schemas.microsoft.com/office/drawing/2014/main" id="{7ED767B7-5B28-436A-BB31-9A525BD8DC1F}"/>
              </a:ext>
            </a:extLst>
          </p:cNvPr>
          <p:cNvSpPr txBox="1">
            <a:spLocks/>
          </p:cNvSpPr>
          <p:nvPr/>
        </p:nvSpPr>
        <p:spPr>
          <a:xfrm>
            <a:off x="1517574" y="3526144"/>
            <a:ext cx="2831588" cy="88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285750" indent="-285750" algn="just"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EAPN wants to enable meaningful participation in ALL our areas of work </a:t>
            </a:r>
          </a:p>
          <a:p>
            <a:pPr marL="285750" indent="-285750" algn="just">
              <a:buClr>
                <a:schemeClr val="bg1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2" name="Google Shape;7238;p77">
            <a:extLst>
              <a:ext uri="{FF2B5EF4-FFF2-40B4-BE49-F238E27FC236}">
                <a16:creationId xmlns:a16="http://schemas.microsoft.com/office/drawing/2014/main" id="{C4D120E9-47EB-402E-86D4-D5A7F2364D82}"/>
              </a:ext>
            </a:extLst>
          </p:cNvPr>
          <p:cNvGrpSpPr/>
          <p:nvPr/>
        </p:nvGrpSpPr>
        <p:grpSpPr>
          <a:xfrm>
            <a:off x="344384" y="1287166"/>
            <a:ext cx="944906" cy="920537"/>
            <a:chOff x="4147908" y="2303017"/>
            <a:chExt cx="361194" cy="359355"/>
          </a:xfrm>
          <a:solidFill>
            <a:srgbClr val="AC043C"/>
          </a:solidFill>
        </p:grpSpPr>
        <p:sp>
          <p:nvSpPr>
            <p:cNvPr id="23" name="Google Shape;7239;p77">
              <a:extLst>
                <a:ext uri="{FF2B5EF4-FFF2-40B4-BE49-F238E27FC236}">
                  <a16:creationId xmlns:a16="http://schemas.microsoft.com/office/drawing/2014/main" id="{C669B152-5103-4D3A-986F-6DE2113D6210}"/>
                </a:ext>
              </a:extLst>
            </p:cNvPr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240;p77">
              <a:extLst>
                <a:ext uri="{FF2B5EF4-FFF2-40B4-BE49-F238E27FC236}">
                  <a16:creationId xmlns:a16="http://schemas.microsoft.com/office/drawing/2014/main" id="{5168A256-0E44-43C3-9DA0-1B7C43B6FE08}"/>
                </a:ext>
              </a:extLst>
            </p:cNvPr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7241;p77">
              <a:extLst>
                <a:ext uri="{FF2B5EF4-FFF2-40B4-BE49-F238E27FC236}">
                  <a16:creationId xmlns:a16="http://schemas.microsoft.com/office/drawing/2014/main" id="{A3FECB4B-6609-4AE1-8A39-AA4699B493D5}"/>
                </a:ext>
              </a:extLst>
            </p:cNvPr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242;p77">
              <a:extLst>
                <a:ext uri="{FF2B5EF4-FFF2-40B4-BE49-F238E27FC236}">
                  <a16:creationId xmlns:a16="http://schemas.microsoft.com/office/drawing/2014/main" id="{DB5893B7-EACA-4632-A8CB-A5E2DD0877F3}"/>
                </a:ext>
              </a:extLst>
            </p:cNvPr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7243;p77">
              <a:extLst>
                <a:ext uri="{FF2B5EF4-FFF2-40B4-BE49-F238E27FC236}">
                  <a16:creationId xmlns:a16="http://schemas.microsoft.com/office/drawing/2014/main" id="{ED40E873-F420-4C83-A764-5114C3B283F8}"/>
                </a:ext>
              </a:extLst>
            </p:cNvPr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7244;p77">
              <a:extLst>
                <a:ext uri="{FF2B5EF4-FFF2-40B4-BE49-F238E27FC236}">
                  <a16:creationId xmlns:a16="http://schemas.microsoft.com/office/drawing/2014/main" id="{5293386D-A5E3-457B-BE6D-0D9DE3FC64CF}"/>
                </a:ext>
              </a:extLst>
            </p:cNvPr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7245;p77">
              <a:extLst>
                <a:ext uri="{FF2B5EF4-FFF2-40B4-BE49-F238E27FC236}">
                  <a16:creationId xmlns:a16="http://schemas.microsoft.com/office/drawing/2014/main" id="{AC1E396F-8478-4CB2-84B2-98DC5405941C}"/>
                </a:ext>
              </a:extLst>
            </p:cNvPr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7246;p77">
              <a:extLst>
                <a:ext uri="{FF2B5EF4-FFF2-40B4-BE49-F238E27FC236}">
                  <a16:creationId xmlns:a16="http://schemas.microsoft.com/office/drawing/2014/main" id="{4F88BF0C-4A9C-4DC2-A9E3-B6EB66537B2F}"/>
                </a:ext>
              </a:extLst>
            </p:cNvPr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7247;p77">
              <a:extLst>
                <a:ext uri="{FF2B5EF4-FFF2-40B4-BE49-F238E27FC236}">
                  <a16:creationId xmlns:a16="http://schemas.microsoft.com/office/drawing/2014/main" id="{3A668143-54F6-46E6-A170-EC68EFF98A81}"/>
                </a:ext>
              </a:extLst>
            </p:cNvPr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7248;p77">
              <a:extLst>
                <a:ext uri="{FF2B5EF4-FFF2-40B4-BE49-F238E27FC236}">
                  <a16:creationId xmlns:a16="http://schemas.microsoft.com/office/drawing/2014/main" id="{E06DD1AD-3C12-41AF-8B01-35D4A4826D3C}"/>
                </a:ext>
              </a:extLst>
            </p:cNvPr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7249;p77">
              <a:extLst>
                <a:ext uri="{FF2B5EF4-FFF2-40B4-BE49-F238E27FC236}">
                  <a16:creationId xmlns:a16="http://schemas.microsoft.com/office/drawing/2014/main" id="{3FD37DBA-8B65-476D-AFA4-7B81D7E07FCD}"/>
                </a:ext>
              </a:extLst>
            </p:cNvPr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250;p77">
              <a:extLst>
                <a:ext uri="{FF2B5EF4-FFF2-40B4-BE49-F238E27FC236}">
                  <a16:creationId xmlns:a16="http://schemas.microsoft.com/office/drawing/2014/main" id="{FA95E97D-A882-430F-A9D7-DF9914075A42}"/>
                </a:ext>
              </a:extLst>
            </p:cNvPr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251;p77">
              <a:extLst>
                <a:ext uri="{FF2B5EF4-FFF2-40B4-BE49-F238E27FC236}">
                  <a16:creationId xmlns:a16="http://schemas.microsoft.com/office/drawing/2014/main" id="{CDD233F5-3DA2-4AD2-B0DF-DFF4A4A808D4}"/>
                </a:ext>
              </a:extLst>
            </p:cNvPr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7252;p77">
              <a:extLst>
                <a:ext uri="{FF2B5EF4-FFF2-40B4-BE49-F238E27FC236}">
                  <a16:creationId xmlns:a16="http://schemas.microsoft.com/office/drawing/2014/main" id="{BB94E145-DD12-47CC-8557-82C417E26D84}"/>
                </a:ext>
              </a:extLst>
            </p:cNvPr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20E586F-6B81-49A2-8F10-448C1C47ECE5}"/>
              </a:ext>
            </a:extLst>
          </p:cNvPr>
          <p:cNvSpPr/>
          <p:nvPr/>
        </p:nvSpPr>
        <p:spPr>
          <a:xfrm>
            <a:off x="3916929" y="107203"/>
            <a:ext cx="981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Proxima Nova Semibold"/>
              </a:rPr>
              <a:t>AIM</a:t>
            </a:r>
          </a:p>
        </p:txBody>
      </p:sp>
      <p:sp>
        <p:nvSpPr>
          <p:cNvPr id="38" name="Google Shape;1013;p46">
            <a:extLst>
              <a:ext uri="{FF2B5EF4-FFF2-40B4-BE49-F238E27FC236}">
                <a16:creationId xmlns:a16="http://schemas.microsoft.com/office/drawing/2014/main" id="{56442B3B-2A5F-4DF7-83F2-4DC4A7323124}"/>
              </a:ext>
            </a:extLst>
          </p:cNvPr>
          <p:cNvSpPr txBox="1">
            <a:spLocks/>
          </p:cNvSpPr>
          <p:nvPr/>
        </p:nvSpPr>
        <p:spPr>
          <a:xfrm>
            <a:off x="4702629" y="3430932"/>
            <a:ext cx="3753810" cy="88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200150" lvl="2" indent="-285750" algn="just">
              <a:buClr>
                <a:schemeClr val="bg1"/>
              </a:buClr>
            </a:pPr>
            <a:r>
              <a:rPr lang="en-GB" sz="1600" b="1" dirty="0">
                <a:solidFill>
                  <a:schemeClr val="bg1"/>
                </a:solidFill>
              </a:rPr>
              <a:t>Analyse and change the power dynamics </a:t>
            </a:r>
          </a:p>
          <a:p>
            <a:pPr marL="914400" lvl="2" indent="0" algn="just">
              <a:buClr>
                <a:schemeClr val="bg1"/>
              </a:buClr>
              <a:buNone/>
            </a:pPr>
            <a:endParaRPr lang="en-GB" sz="1600" b="1" dirty="0">
              <a:solidFill>
                <a:schemeClr val="bg1"/>
              </a:solidFill>
            </a:endParaRPr>
          </a:p>
          <a:p>
            <a:pPr marL="1200150" lvl="2" indent="-285750" algn="just">
              <a:buClr>
                <a:schemeClr val="bg1"/>
              </a:buClr>
            </a:pPr>
            <a:r>
              <a:rPr lang="en-GB" sz="1600" b="1" dirty="0">
                <a:solidFill>
                  <a:schemeClr val="bg1"/>
                </a:solidFill>
              </a:rPr>
              <a:t>Invest in empowering PEP 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Google Shape;1013;p46">
            <a:extLst>
              <a:ext uri="{FF2B5EF4-FFF2-40B4-BE49-F238E27FC236}">
                <a16:creationId xmlns:a16="http://schemas.microsoft.com/office/drawing/2014/main" id="{E7D75D67-5DF2-48AF-A4DD-AF40005C5E92}"/>
              </a:ext>
            </a:extLst>
          </p:cNvPr>
          <p:cNvSpPr txBox="1">
            <a:spLocks/>
          </p:cNvSpPr>
          <p:nvPr/>
        </p:nvSpPr>
        <p:spPr>
          <a:xfrm>
            <a:off x="4582994" y="3932406"/>
            <a:ext cx="746033" cy="34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just"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</a:rPr>
              <a:t>HOW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75630B-6BE8-453B-96FB-EDAE4A949151}"/>
              </a:ext>
            </a:extLst>
          </p:cNvPr>
          <p:cNvSpPr/>
          <p:nvPr/>
        </p:nvSpPr>
        <p:spPr>
          <a:xfrm>
            <a:off x="676195" y="3260789"/>
            <a:ext cx="3626865" cy="824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D5B591-3378-4FA2-ACD8-81BE03879DFF}"/>
              </a:ext>
            </a:extLst>
          </p:cNvPr>
          <p:cNvSpPr/>
          <p:nvPr/>
        </p:nvSpPr>
        <p:spPr>
          <a:xfrm>
            <a:off x="676195" y="913144"/>
            <a:ext cx="3626865" cy="824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Google Shape;293;p34">
            <a:extLst>
              <a:ext uri="{FF2B5EF4-FFF2-40B4-BE49-F238E27FC236}">
                <a16:creationId xmlns:a16="http://schemas.microsoft.com/office/drawing/2014/main" id="{C187AE25-58D7-47F6-B9F7-3274623853CB}"/>
              </a:ext>
            </a:extLst>
          </p:cNvPr>
          <p:cNvSpPr/>
          <p:nvPr/>
        </p:nvSpPr>
        <p:spPr>
          <a:xfrm>
            <a:off x="3375000" y="325850"/>
            <a:ext cx="2394000" cy="143700"/>
          </a:xfrm>
          <a:prstGeom prst="rect">
            <a:avLst/>
          </a:prstGeom>
          <a:solidFill>
            <a:srgbClr val="AC0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8" name="Google Shape;738;p42"/>
          <p:cNvSpPr txBox="1">
            <a:spLocks noGrp="1"/>
          </p:cNvSpPr>
          <p:nvPr>
            <p:ph type="title"/>
          </p:nvPr>
        </p:nvSpPr>
        <p:spPr>
          <a:xfrm>
            <a:off x="311700" y="3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GUIDELINES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8087B-BB64-4919-9244-DAA3A125104C}"/>
              </a:ext>
            </a:extLst>
          </p:cNvPr>
          <p:cNvSpPr txBox="1"/>
          <p:nvPr/>
        </p:nvSpPr>
        <p:spPr>
          <a:xfrm>
            <a:off x="311700" y="742295"/>
            <a:ext cx="3991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Make sure you understand where your organisation stands in terms of participation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Empower PEP to participate – through training and practice 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00EC2E-0F90-4650-8A38-FDDA27D0D3EB}"/>
              </a:ext>
            </a:extLst>
          </p:cNvPr>
          <p:cNvSpPr/>
          <p:nvPr/>
        </p:nvSpPr>
        <p:spPr>
          <a:xfrm>
            <a:off x="4467411" y="107744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FC1E2F9-6B1E-4C81-8067-78B1D0F14289}"/>
              </a:ext>
            </a:extLst>
          </p:cNvPr>
          <p:cNvSpPr/>
          <p:nvPr/>
        </p:nvSpPr>
        <p:spPr>
          <a:xfrm>
            <a:off x="4467410" y="3386514"/>
            <a:ext cx="1137237" cy="572700"/>
          </a:xfrm>
          <a:prstGeom prst="rightArrow">
            <a:avLst/>
          </a:prstGeom>
          <a:solidFill>
            <a:srgbClr val="AC04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EC47D-7C6B-4C17-8D30-D5FF31EBF112}"/>
              </a:ext>
            </a:extLst>
          </p:cNvPr>
          <p:cNvSpPr txBox="1"/>
          <p:nvPr/>
        </p:nvSpPr>
        <p:spPr>
          <a:xfrm>
            <a:off x="5769000" y="854725"/>
            <a:ext cx="297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Before </a:t>
            </a:r>
            <a:r>
              <a:rPr lang="en-US" b="1" i="1" dirty="0">
                <a:solidFill>
                  <a:schemeClr val="bg1"/>
                </a:solidFill>
                <a:latin typeface="Proxima Nova Semibold"/>
              </a:rPr>
              <a:t>any</a:t>
            </a:r>
            <a:r>
              <a:rPr lang="en-US" b="1" dirty="0">
                <a:solidFill>
                  <a:schemeClr val="bg1"/>
                </a:solidFill>
                <a:latin typeface="Proxima Nova Semibold"/>
              </a:rPr>
              <a:t> participatory work: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Look inside your organisation</a:t>
            </a:r>
          </a:p>
          <a:p>
            <a:pPr marL="285750" lvl="5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Have an honest conversation</a:t>
            </a:r>
          </a:p>
          <a:p>
            <a:pPr marL="285750" lvl="5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Do a collective analysis of: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F4EB4-69E5-412C-99F9-F4329935CDE6}"/>
              </a:ext>
            </a:extLst>
          </p:cNvPr>
          <p:cNvSpPr txBox="1"/>
          <p:nvPr/>
        </p:nvSpPr>
        <p:spPr>
          <a:xfrm>
            <a:off x="6057813" y="1737295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 distribution of power 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The barriers to participation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D9ADA7-29D1-403C-8DB4-F009539A664F}"/>
              </a:ext>
            </a:extLst>
          </p:cNvPr>
          <p:cNvSpPr txBox="1"/>
          <p:nvPr/>
        </p:nvSpPr>
        <p:spPr>
          <a:xfrm>
            <a:off x="5859433" y="3143085"/>
            <a:ext cx="297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Proxima Nova Semibold"/>
              </a:rPr>
              <a:t>Deal with potential internal barriers: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Participation fatigue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Lack of: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C7166-7C75-47DE-8280-AA52EE92DAB8}"/>
              </a:ext>
            </a:extLst>
          </p:cNvPr>
          <p:cNvSpPr txBox="1"/>
          <p:nvPr/>
        </p:nvSpPr>
        <p:spPr>
          <a:xfrm>
            <a:off x="6165390" y="4027165"/>
            <a:ext cx="29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Confidence to speak up</a:t>
            </a:r>
          </a:p>
          <a:p>
            <a:pPr marL="285750" lvl="8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Proxima Nova Semibold"/>
              </a:rPr>
              <a:t>Formal education</a:t>
            </a:r>
            <a:endParaRPr lang="en-GB" dirty="0">
              <a:solidFill>
                <a:schemeClr val="bg1"/>
              </a:solidFill>
              <a:latin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5652529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1872</Words>
  <Application>Microsoft Office PowerPoint</Application>
  <PresentationFormat>On-screen Show (16:9)</PresentationFormat>
  <Paragraphs>454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Courier New</vt:lpstr>
      <vt:lpstr>Neucha</vt:lpstr>
      <vt:lpstr>Proxima Nova</vt:lpstr>
      <vt:lpstr>Proxima Nova Semibold</vt:lpstr>
      <vt:lpstr>Wingdings</vt:lpstr>
      <vt:lpstr>Slidesgo Final Pages</vt:lpstr>
      <vt:lpstr>COMM’ON  GUIDELINES</vt:lpstr>
      <vt:lpstr>About the COMM’ON Group</vt:lpstr>
      <vt:lpstr>Comm’On Group</vt:lpstr>
      <vt:lpstr>PowerPoint Presentation</vt:lpstr>
      <vt:lpstr>OBJECTIVES</vt:lpstr>
      <vt:lpstr>Table of Contents</vt:lpstr>
      <vt:lpstr>Participation of PEP</vt:lpstr>
      <vt:lpstr>PowerPoint Presentation</vt:lpstr>
      <vt:lpstr>GUIDELINES</vt:lpstr>
      <vt:lpstr>GUIDELINES</vt:lpstr>
      <vt:lpstr>GUIDELINES</vt:lpstr>
      <vt:lpstr>INSPIRATION BOX</vt:lpstr>
      <vt:lpstr>Capacity Building and Training</vt:lpstr>
      <vt:lpstr>PowerPoint Presentation</vt:lpstr>
      <vt:lpstr>GUIDELINES</vt:lpstr>
      <vt:lpstr>GUIDELINES</vt:lpstr>
      <vt:lpstr>STEPS</vt:lpstr>
      <vt:lpstr>INSPIRATION BOX</vt:lpstr>
      <vt:lpstr>AMPLIFYING PEP’S VOICES IN OUR COMMS </vt:lpstr>
      <vt:lpstr>AIM</vt:lpstr>
      <vt:lpstr>GENERAL GUIDING PRINCIPLES</vt:lpstr>
      <vt:lpstr>GUIDELINES FOR DIFFERENT TOOLS AND MEDIA</vt:lpstr>
      <vt:lpstr>GUIDELINES FOR DIFFERENT TOOLS AND MEDIA</vt:lpstr>
      <vt:lpstr>GUIDELINES FOR DIFFERENT TOOLS AND MEDIA</vt:lpstr>
      <vt:lpstr>GUIDELINES FOR DIFFERENT TOOLS AND MEDIA</vt:lpstr>
      <vt:lpstr>INSPIRATION BOX</vt:lpstr>
      <vt:lpstr>ACCESSIBILITY OF OUR COMMS WORK</vt:lpstr>
      <vt:lpstr>AIM</vt:lpstr>
      <vt:lpstr>AIM</vt:lpstr>
      <vt:lpstr>GUIDELINES RELATED TO LANGUAGE</vt:lpstr>
      <vt:lpstr>GUIDELINES RELATED TO CONTENT</vt:lpstr>
      <vt:lpstr>GUIDELINES RELATED TO STYLE</vt:lpstr>
      <vt:lpstr>INSPIRATION BOX</vt:lpstr>
      <vt:lpstr>PR &amp; VISIBILITY</vt:lpstr>
      <vt:lpstr>AIM</vt:lpstr>
      <vt:lpstr>GUIDELINES RELATED TO THE ROLE OF  COMMS WORK IN EAPN</vt:lpstr>
      <vt:lpstr>GUIDELINES RELATED TO THE ROLE OF  COMMS WORK IN EAPN</vt:lpstr>
      <vt:lpstr>GUIDELINES RELATED TO SOCIAL MEDIA</vt:lpstr>
      <vt:lpstr>GUIDELINES RELATED TO TRADITIONAL PRESS  AND MEDIA</vt:lpstr>
      <vt:lpstr>GUIDELINES RELATED TO VISUAL IDENTITY,  STYLE AND BRANDING </vt:lpstr>
      <vt:lpstr>INSPIRATION 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COMM’ON  GUIDELINES</dc:title>
  <dc:creator>Eapn</dc:creator>
  <cp:lastModifiedBy>Sian Jones</cp:lastModifiedBy>
  <cp:revision>189</cp:revision>
  <dcterms:modified xsi:type="dcterms:W3CDTF">2020-05-18T09:54:09Z</dcterms:modified>
</cp:coreProperties>
</file>