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91" r:id="rId2"/>
    <p:sldId id="262" r:id="rId3"/>
    <p:sldId id="261" r:id="rId4"/>
    <p:sldId id="270" r:id="rId5"/>
    <p:sldId id="279" r:id="rId6"/>
    <p:sldId id="292" r:id="rId7"/>
    <p:sldId id="293" r:id="rId8"/>
    <p:sldId id="269" r:id="rId9"/>
    <p:sldId id="290" r:id="rId10"/>
    <p:sldId id="283" r:id="rId11"/>
    <p:sldId id="286" r:id="rId12"/>
    <p:sldId id="278" r:id="rId13"/>
    <p:sldId id="25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C5EEF1DE-AEF2-4667-BCEE-A6EBA02D7837}">
          <p14:sldIdLst>
            <p14:sldId id="291"/>
            <p14:sldId id="262"/>
            <p14:sldId id="261"/>
            <p14:sldId id="270"/>
            <p14:sldId id="279"/>
            <p14:sldId id="292"/>
            <p14:sldId id="293"/>
            <p14:sldId id="269"/>
            <p14:sldId id="290"/>
            <p14:sldId id="283"/>
            <p14:sldId id="286"/>
            <p14:sldId id="278"/>
            <p14:sldId id="25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31A42"/>
    <a:srgbClr val="576D94"/>
    <a:srgbClr val="914E5F"/>
    <a:srgbClr val="762244"/>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539" autoAdjust="0"/>
  </p:normalViewPr>
  <p:slideViewPr>
    <p:cSldViewPr snapToGrid="0">
      <p:cViewPr varScale="1">
        <p:scale>
          <a:sx n="72" d="100"/>
          <a:sy n="72" d="100"/>
        </p:scale>
        <p:origin x="90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0BDBE0-6676-4998-871D-2512ECD626A6}" type="datetimeFigureOut">
              <a:rPr lang="en-GB" smtClean="0"/>
              <a:t>22/09/2020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FC06E-0984-45F4-9163-D503850A4B4F}" type="slidenum">
              <a:rPr lang="en-GB" smtClean="0"/>
              <a:t>‹#›</a:t>
            </a:fld>
            <a:endParaRPr lang="en-GB"/>
          </a:p>
        </p:txBody>
      </p:sp>
    </p:spTree>
    <p:extLst>
      <p:ext uri="{BB962C8B-B14F-4D97-AF65-F5344CB8AC3E}">
        <p14:creationId xmlns:p14="http://schemas.microsoft.com/office/powerpoint/2010/main" val="2536840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6CFC06E-0984-45F4-9163-D503850A4B4F}" type="slidenum">
              <a:rPr lang="en-GB" smtClean="0"/>
              <a:t>3</a:t>
            </a:fld>
            <a:endParaRPr lang="en-GB"/>
          </a:p>
        </p:txBody>
      </p:sp>
    </p:spTree>
    <p:extLst>
      <p:ext uri="{BB962C8B-B14F-4D97-AF65-F5344CB8AC3E}">
        <p14:creationId xmlns:p14="http://schemas.microsoft.com/office/powerpoint/2010/main" val="1452499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EEECB-C2EE-48D3-85A8-05CF669AF9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893FBFD-6B06-4541-99B6-6D48F46FC9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207612E-398C-4B09-B9E8-AF88E3B73471}"/>
              </a:ext>
            </a:extLst>
          </p:cNvPr>
          <p:cNvSpPr>
            <a:spLocks noGrp="1"/>
          </p:cNvSpPr>
          <p:nvPr>
            <p:ph type="dt" sz="half" idx="10"/>
          </p:nvPr>
        </p:nvSpPr>
        <p:spPr/>
        <p:txBody>
          <a:bodyPr/>
          <a:lstStyle/>
          <a:p>
            <a:fld id="{1C9B3D4A-76CC-4796-9CE7-9B30CFC61592}" type="datetimeFigureOut">
              <a:rPr lang="en-GB" smtClean="0"/>
              <a:t>22/09/2020</a:t>
            </a:fld>
            <a:endParaRPr lang="en-GB"/>
          </a:p>
        </p:txBody>
      </p:sp>
      <p:sp>
        <p:nvSpPr>
          <p:cNvPr id="5" name="Footer Placeholder 4">
            <a:extLst>
              <a:ext uri="{FF2B5EF4-FFF2-40B4-BE49-F238E27FC236}">
                <a16:creationId xmlns:a16="http://schemas.microsoft.com/office/drawing/2014/main" id="{7A0A9E19-109E-47F0-A81C-85EEB638FE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986F78-0805-4E3B-A551-A5D7B6B520A9}"/>
              </a:ext>
            </a:extLst>
          </p:cNvPr>
          <p:cNvSpPr>
            <a:spLocks noGrp="1"/>
          </p:cNvSpPr>
          <p:nvPr>
            <p:ph type="sldNum" sz="quarter" idx="12"/>
          </p:nvPr>
        </p:nvSpPr>
        <p:spPr>
          <a:xfrm>
            <a:off x="8610600" y="6356350"/>
            <a:ext cx="2743200" cy="365125"/>
          </a:xfrm>
          <a:prstGeom prst="rect">
            <a:avLst/>
          </a:prstGeom>
        </p:spPr>
        <p:txBody>
          <a:bodyPr/>
          <a:lstStyle/>
          <a:p>
            <a:fld id="{52AAC161-D7A4-4CB5-90BC-B91E9E9BEE97}" type="slidenum">
              <a:rPr lang="en-GB" smtClean="0"/>
              <a:t>‹#›</a:t>
            </a:fld>
            <a:endParaRPr lang="en-GB"/>
          </a:p>
        </p:txBody>
      </p:sp>
    </p:spTree>
    <p:extLst>
      <p:ext uri="{BB962C8B-B14F-4D97-AF65-F5344CB8AC3E}">
        <p14:creationId xmlns:p14="http://schemas.microsoft.com/office/powerpoint/2010/main" val="305353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3FEA-A631-40E3-8F2D-96421286887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DA0CA20-CA7B-439F-81D6-A5819752199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2C707BC-588B-483B-A830-0172F0A86342}"/>
              </a:ext>
            </a:extLst>
          </p:cNvPr>
          <p:cNvSpPr>
            <a:spLocks noGrp="1"/>
          </p:cNvSpPr>
          <p:nvPr>
            <p:ph type="dt" sz="half" idx="10"/>
          </p:nvPr>
        </p:nvSpPr>
        <p:spPr/>
        <p:txBody>
          <a:bodyPr/>
          <a:lstStyle/>
          <a:p>
            <a:fld id="{1C9B3D4A-76CC-4796-9CE7-9B30CFC61592}" type="datetimeFigureOut">
              <a:rPr lang="en-GB" smtClean="0"/>
              <a:t>22/09/2020</a:t>
            </a:fld>
            <a:endParaRPr lang="en-GB"/>
          </a:p>
        </p:txBody>
      </p:sp>
      <p:sp>
        <p:nvSpPr>
          <p:cNvPr id="5" name="Footer Placeholder 4">
            <a:extLst>
              <a:ext uri="{FF2B5EF4-FFF2-40B4-BE49-F238E27FC236}">
                <a16:creationId xmlns:a16="http://schemas.microsoft.com/office/drawing/2014/main" id="{6456E88E-5477-4D0E-9288-174293FB5B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944F4B-53AE-4BFE-A68D-5C16FBA376BF}"/>
              </a:ext>
            </a:extLst>
          </p:cNvPr>
          <p:cNvSpPr>
            <a:spLocks noGrp="1"/>
          </p:cNvSpPr>
          <p:nvPr>
            <p:ph type="sldNum" sz="quarter" idx="12"/>
          </p:nvPr>
        </p:nvSpPr>
        <p:spPr>
          <a:xfrm>
            <a:off x="8610600" y="6356350"/>
            <a:ext cx="2743200" cy="365125"/>
          </a:xfrm>
          <a:prstGeom prst="rect">
            <a:avLst/>
          </a:prstGeom>
        </p:spPr>
        <p:txBody>
          <a:bodyPr/>
          <a:lstStyle/>
          <a:p>
            <a:fld id="{52AAC161-D7A4-4CB5-90BC-B91E9E9BEE97}" type="slidenum">
              <a:rPr lang="en-GB" smtClean="0"/>
              <a:t>‹#›</a:t>
            </a:fld>
            <a:endParaRPr lang="en-GB"/>
          </a:p>
        </p:txBody>
      </p:sp>
    </p:spTree>
    <p:extLst>
      <p:ext uri="{BB962C8B-B14F-4D97-AF65-F5344CB8AC3E}">
        <p14:creationId xmlns:p14="http://schemas.microsoft.com/office/powerpoint/2010/main" val="3047008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0145BE-265B-42C4-A4C7-2534B09A9B9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956035A-E969-4266-B558-900D72CEA8C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7733C04-D10A-4D01-957C-92A296229750}"/>
              </a:ext>
            </a:extLst>
          </p:cNvPr>
          <p:cNvSpPr>
            <a:spLocks noGrp="1"/>
          </p:cNvSpPr>
          <p:nvPr>
            <p:ph type="dt" sz="half" idx="10"/>
          </p:nvPr>
        </p:nvSpPr>
        <p:spPr/>
        <p:txBody>
          <a:bodyPr/>
          <a:lstStyle/>
          <a:p>
            <a:fld id="{1C9B3D4A-76CC-4796-9CE7-9B30CFC61592}" type="datetimeFigureOut">
              <a:rPr lang="en-GB" smtClean="0"/>
              <a:t>22/09/2020</a:t>
            </a:fld>
            <a:endParaRPr lang="en-GB"/>
          </a:p>
        </p:txBody>
      </p:sp>
      <p:sp>
        <p:nvSpPr>
          <p:cNvPr id="5" name="Footer Placeholder 4">
            <a:extLst>
              <a:ext uri="{FF2B5EF4-FFF2-40B4-BE49-F238E27FC236}">
                <a16:creationId xmlns:a16="http://schemas.microsoft.com/office/drawing/2014/main" id="{37AEDA8B-D18A-4F4F-821F-15C88DBC5E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377959-791A-4D4F-87B7-EC8A5F0A7E0E}"/>
              </a:ext>
            </a:extLst>
          </p:cNvPr>
          <p:cNvSpPr>
            <a:spLocks noGrp="1"/>
          </p:cNvSpPr>
          <p:nvPr>
            <p:ph type="sldNum" sz="quarter" idx="12"/>
          </p:nvPr>
        </p:nvSpPr>
        <p:spPr>
          <a:xfrm>
            <a:off x="8610600" y="6356350"/>
            <a:ext cx="2743200" cy="365125"/>
          </a:xfrm>
          <a:prstGeom prst="rect">
            <a:avLst/>
          </a:prstGeom>
        </p:spPr>
        <p:txBody>
          <a:bodyPr/>
          <a:lstStyle/>
          <a:p>
            <a:fld id="{52AAC161-D7A4-4CB5-90BC-B91E9E9BEE97}" type="slidenum">
              <a:rPr lang="en-GB" smtClean="0"/>
              <a:t>‹#›</a:t>
            </a:fld>
            <a:endParaRPr lang="en-GB"/>
          </a:p>
        </p:txBody>
      </p:sp>
    </p:spTree>
    <p:extLst>
      <p:ext uri="{BB962C8B-B14F-4D97-AF65-F5344CB8AC3E}">
        <p14:creationId xmlns:p14="http://schemas.microsoft.com/office/powerpoint/2010/main" val="3551560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25849-70FD-4187-986E-365072AC056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6A59F2A-6C17-417D-B451-9B3D9EC7CC5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F490EA-4721-4D59-94CC-2A5AFA67D579}"/>
              </a:ext>
            </a:extLst>
          </p:cNvPr>
          <p:cNvSpPr>
            <a:spLocks noGrp="1"/>
          </p:cNvSpPr>
          <p:nvPr>
            <p:ph type="dt" sz="half" idx="10"/>
          </p:nvPr>
        </p:nvSpPr>
        <p:spPr/>
        <p:txBody>
          <a:bodyPr/>
          <a:lstStyle/>
          <a:p>
            <a:fld id="{1C9B3D4A-76CC-4796-9CE7-9B30CFC61592}" type="datetimeFigureOut">
              <a:rPr lang="en-GB" smtClean="0"/>
              <a:t>22/09/2020</a:t>
            </a:fld>
            <a:endParaRPr lang="en-GB"/>
          </a:p>
        </p:txBody>
      </p:sp>
      <p:sp>
        <p:nvSpPr>
          <p:cNvPr id="5" name="Footer Placeholder 4">
            <a:extLst>
              <a:ext uri="{FF2B5EF4-FFF2-40B4-BE49-F238E27FC236}">
                <a16:creationId xmlns:a16="http://schemas.microsoft.com/office/drawing/2014/main" id="{29EADD4D-659A-4326-B4DA-E46F1BA022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79E387-79ED-4EB2-828B-8C2234A5C050}"/>
              </a:ext>
            </a:extLst>
          </p:cNvPr>
          <p:cNvSpPr>
            <a:spLocks noGrp="1"/>
          </p:cNvSpPr>
          <p:nvPr>
            <p:ph type="sldNum" sz="quarter" idx="12"/>
          </p:nvPr>
        </p:nvSpPr>
        <p:spPr>
          <a:xfrm>
            <a:off x="8610600" y="6356350"/>
            <a:ext cx="2743200" cy="365125"/>
          </a:xfrm>
          <a:prstGeom prst="rect">
            <a:avLst/>
          </a:prstGeom>
        </p:spPr>
        <p:txBody>
          <a:bodyPr/>
          <a:lstStyle/>
          <a:p>
            <a:fld id="{52AAC161-D7A4-4CB5-90BC-B91E9E9BEE97}" type="slidenum">
              <a:rPr lang="en-GB" smtClean="0"/>
              <a:t>‹#›</a:t>
            </a:fld>
            <a:endParaRPr lang="en-GB"/>
          </a:p>
        </p:txBody>
      </p:sp>
    </p:spTree>
    <p:extLst>
      <p:ext uri="{BB962C8B-B14F-4D97-AF65-F5344CB8AC3E}">
        <p14:creationId xmlns:p14="http://schemas.microsoft.com/office/powerpoint/2010/main" val="1878017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59750-7F40-4629-B627-304CFFEFCC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208FE2B-F278-4DE9-8C0A-613D6EAA5F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F761592-F2E9-40E9-B8F3-83019E18AA47}"/>
              </a:ext>
            </a:extLst>
          </p:cNvPr>
          <p:cNvSpPr>
            <a:spLocks noGrp="1"/>
          </p:cNvSpPr>
          <p:nvPr>
            <p:ph type="dt" sz="half" idx="10"/>
          </p:nvPr>
        </p:nvSpPr>
        <p:spPr/>
        <p:txBody>
          <a:bodyPr/>
          <a:lstStyle/>
          <a:p>
            <a:fld id="{1C9B3D4A-76CC-4796-9CE7-9B30CFC61592}" type="datetimeFigureOut">
              <a:rPr lang="en-GB" smtClean="0"/>
              <a:t>22/09/2020</a:t>
            </a:fld>
            <a:endParaRPr lang="en-GB"/>
          </a:p>
        </p:txBody>
      </p:sp>
      <p:sp>
        <p:nvSpPr>
          <p:cNvPr id="5" name="Footer Placeholder 4">
            <a:extLst>
              <a:ext uri="{FF2B5EF4-FFF2-40B4-BE49-F238E27FC236}">
                <a16:creationId xmlns:a16="http://schemas.microsoft.com/office/drawing/2014/main" id="{67F01108-CDCE-4AA8-8C50-8436A37C13F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466638-2CF7-4B7F-95CB-DD1E3CAB9DDE}"/>
              </a:ext>
            </a:extLst>
          </p:cNvPr>
          <p:cNvSpPr>
            <a:spLocks noGrp="1"/>
          </p:cNvSpPr>
          <p:nvPr>
            <p:ph type="sldNum" sz="quarter" idx="12"/>
          </p:nvPr>
        </p:nvSpPr>
        <p:spPr>
          <a:xfrm>
            <a:off x="8610600" y="6356350"/>
            <a:ext cx="2743200" cy="365125"/>
          </a:xfrm>
          <a:prstGeom prst="rect">
            <a:avLst/>
          </a:prstGeom>
        </p:spPr>
        <p:txBody>
          <a:bodyPr/>
          <a:lstStyle/>
          <a:p>
            <a:fld id="{52AAC161-D7A4-4CB5-90BC-B91E9E9BEE97}" type="slidenum">
              <a:rPr lang="en-GB" smtClean="0"/>
              <a:t>‹#›</a:t>
            </a:fld>
            <a:endParaRPr lang="en-GB"/>
          </a:p>
        </p:txBody>
      </p:sp>
    </p:spTree>
    <p:extLst>
      <p:ext uri="{BB962C8B-B14F-4D97-AF65-F5344CB8AC3E}">
        <p14:creationId xmlns:p14="http://schemas.microsoft.com/office/powerpoint/2010/main" val="605181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9046D-06E0-48F8-882C-FBC0906DD70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4D93308-10E6-49A6-A12E-04100675C1A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585D44D-EC18-49D0-A9E9-1076579BCEE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083DB7A-BCEE-4DB8-ADFC-69019F668DF6}"/>
              </a:ext>
            </a:extLst>
          </p:cNvPr>
          <p:cNvSpPr>
            <a:spLocks noGrp="1"/>
          </p:cNvSpPr>
          <p:nvPr>
            <p:ph type="dt" sz="half" idx="10"/>
          </p:nvPr>
        </p:nvSpPr>
        <p:spPr/>
        <p:txBody>
          <a:bodyPr/>
          <a:lstStyle/>
          <a:p>
            <a:fld id="{1C9B3D4A-76CC-4796-9CE7-9B30CFC61592}" type="datetimeFigureOut">
              <a:rPr lang="en-GB" smtClean="0"/>
              <a:t>22/09/2020</a:t>
            </a:fld>
            <a:endParaRPr lang="en-GB"/>
          </a:p>
        </p:txBody>
      </p:sp>
      <p:sp>
        <p:nvSpPr>
          <p:cNvPr id="6" name="Footer Placeholder 5">
            <a:extLst>
              <a:ext uri="{FF2B5EF4-FFF2-40B4-BE49-F238E27FC236}">
                <a16:creationId xmlns:a16="http://schemas.microsoft.com/office/drawing/2014/main" id="{66865F64-6394-4136-95C5-D0C6816F0A7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8BA51F-2C4A-4647-98FC-DA8BEB78FBA3}"/>
              </a:ext>
            </a:extLst>
          </p:cNvPr>
          <p:cNvSpPr>
            <a:spLocks noGrp="1"/>
          </p:cNvSpPr>
          <p:nvPr>
            <p:ph type="sldNum" sz="quarter" idx="12"/>
          </p:nvPr>
        </p:nvSpPr>
        <p:spPr>
          <a:xfrm>
            <a:off x="8610600" y="6356350"/>
            <a:ext cx="2743200" cy="365125"/>
          </a:xfrm>
          <a:prstGeom prst="rect">
            <a:avLst/>
          </a:prstGeom>
        </p:spPr>
        <p:txBody>
          <a:bodyPr/>
          <a:lstStyle/>
          <a:p>
            <a:fld id="{52AAC161-D7A4-4CB5-90BC-B91E9E9BEE97}" type="slidenum">
              <a:rPr lang="en-GB" smtClean="0"/>
              <a:t>‹#›</a:t>
            </a:fld>
            <a:endParaRPr lang="en-GB"/>
          </a:p>
        </p:txBody>
      </p:sp>
    </p:spTree>
    <p:extLst>
      <p:ext uri="{BB962C8B-B14F-4D97-AF65-F5344CB8AC3E}">
        <p14:creationId xmlns:p14="http://schemas.microsoft.com/office/powerpoint/2010/main" val="3113062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A90CA-9D2A-4F40-8FBD-DA78B0E9E3C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0E992AF-7B7E-44AC-875E-23F05FE5D4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BFC35FA-71DC-4FD9-8DE4-B6246E8875F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BB663CA-FCA5-4D83-AF9C-9840BEF844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13164EB-B0A4-4E03-B799-3403BA5E1ED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3A0844C-E5AC-407D-BD52-E7310159B1CB}"/>
              </a:ext>
            </a:extLst>
          </p:cNvPr>
          <p:cNvSpPr>
            <a:spLocks noGrp="1"/>
          </p:cNvSpPr>
          <p:nvPr>
            <p:ph type="dt" sz="half" idx="10"/>
          </p:nvPr>
        </p:nvSpPr>
        <p:spPr/>
        <p:txBody>
          <a:bodyPr/>
          <a:lstStyle/>
          <a:p>
            <a:fld id="{1C9B3D4A-76CC-4796-9CE7-9B30CFC61592}" type="datetimeFigureOut">
              <a:rPr lang="en-GB" smtClean="0"/>
              <a:t>22/09/2020</a:t>
            </a:fld>
            <a:endParaRPr lang="en-GB"/>
          </a:p>
        </p:txBody>
      </p:sp>
      <p:sp>
        <p:nvSpPr>
          <p:cNvPr id="8" name="Footer Placeholder 7">
            <a:extLst>
              <a:ext uri="{FF2B5EF4-FFF2-40B4-BE49-F238E27FC236}">
                <a16:creationId xmlns:a16="http://schemas.microsoft.com/office/drawing/2014/main" id="{59121CB9-4941-477F-A670-2B1CA37DCE6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D0798F2-F663-49E1-9B13-81A130683E5A}"/>
              </a:ext>
            </a:extLst>
          </p:cNvPr>
          <p:cNvSpPr>
            <a:spLocks noGrp="1"/>
          </p:cNvSpPr>
          <p:nvPr>
            <p:ph type="sldNum" sz="quarter" idx="12"/>
          </p:nvPr>
        </p:nvSpPr>
        <p:spPr>
          <a:xfrm>
            <a:off x="8610600" y="6356350"/>
            <a:ext cx="2743200" cy="365125"/>
          </a:xfrm>
          <a:prstGeom prst="rect">
            <a:avLst/>
          </a:prstGeom>
        </p:spPr>
        <p:txBody>
          <a:bodyPr/>
          <a:lstStyle/>
          <a:p>
            <a:fld id="{52AAC161-D7A4-4CB5-90BC-B91E9E9BEE97}" type="slidenum">
              <a:rPr lang="en-GB" smtClean="0"/>
              <a:t>‹#›</a:t>
            </a:fld>
            <a:endParaRPr lang="en-GB"/>
          </a:p>
        </p:txBody>
      </p:sp>
    </p:spTree>
    <p:extLst>
      <p:ext uri="{BB962C8B-B14F-4D97-AF65-F5344CB8AC3E}">
        <p14:creationId xmlns:p14="http://schemas.microsoft.com/office/powerpoint/2010/main" val="3023943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3620A-5B93-4184-99AD-60BB9C4AE3F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4CD3774-63DD-489D-AE51-72F9E060C0E6}"/>
              </a:ext>
            </a:extLst>
          </p:cNvPr>
          <p:cNvSpPr>
            <a:spLocks noGrp="1"/>
          </p:cNvSpPr>
          <p:nvPr>
            <p:ph type="dt" sz="half" idx="10"/>
          </p:nvPr>
        </p:nvSpPr>
        <p:spPr/>
        <p:txBody>
          <a:bodyPr/>
          <a:lstStyle/>
          <a:p>
            <a:fld id="{1C9B3D4A-76CC-4796-9CE7-9B30CFC61592}" type="datetimeFigureOut">
              <a:rPr lang="en-GB" smtClean="0"/>
              <a:t>22/09/2020</a:t>
            </a:fld>
            <a:endParaRPr lang="en-GB"/>
          </a:p>
        </p:txBody>
      </p:sp>
      <p:sp>
        <p:nvSpPr>
          <p:cNvPr id="4" name="Footer Placeholder 3">
            <a:extLst>
              <a:ext uri="{FF2B5EF4-FFF2-40B4-BE49-F238E27FC236}">
                <a16:creationId xmlns:a16="http://schemas.microsoft.com/office/drawing/2014/main" id="{2B2A204F-BBBF-4B3B-835B-426D975A158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67EE570-7A73-428B-A33D-B0AB67937E1C}"/>
              </a:ext>
            </a:extLst>
          </p:cNvPr>
          <p:cNvSpPr>
            <a:spLocks noGrp="1"/>
          </p:cNvSpPr>
          <p:nvPr>
            <p:ph type="sldNum" sz="quarter" idx="12"/>
          </p:nvPr>
        </p:nvSpPr>
        <p:spPr>
          <a:xfrm>
            <a:off x="8610600" y="6356350"/>
            <a:ext cx="2743200" cy="365125"/>
          </a:xfrm>
          <a:prstGeom prst="rect">
            <a:avLst/>
          </a:prstGeom>
        </p:spPr>
        <p:txBody>
          <a:bodyPr/>
          <a:lstStyle/>
          <a:p>
            <a:fld id="{52AAC161-D7A4-4CB5-90BC-B91E9E9BEE97}" type="slidenum">
              <a:rPr lang="en-GB" smtClean="0"/>
              <a:t>‹#›</a:t>
            </a:fld>
            <a:endParaRPr lang="en-GB"/>
          </a:p>
        </p:txBody>
      </p:sp>
    </p:spTree>
    <p:extLst>
      <p:ext uri="{BB962C8B-B14F-4D97-AF65-F5344CB8AC3E}">
        <p14:creationId xmlns:p14="http://schemas.microsoft.com/office/powerpoint/2010/main" val="1662708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B6A360-8297-44E2-BFE0-D8FCB47EFF5F}"/>
              </a:ext>
            </a:extLst>
          </p:cNvPr>
          <p:cNvSpPr>
            <a:spLocks noGrp="1"/>
          </p:cNvSpPr>
          <p:nvPr>
            <p:ph type="dt" sz="half" idx="10"/>
          </p:nvPr>
        </p:nvSpPr>
        <p:spPr/>
        <p:txBody>
          <a:bodyPr/>
          <a:lstStyle/>
          <a:p>
            <a:fld id="{1C9B3D4A-76CC-4796-9CE7-9B30CFC61592}" type="datetimeFigureOut">
              <a:rPr lang="en-GB" smtClean="0"/>
              <a:t>22/09/2020</a:t>
            </a:fld>
            <a:endParaRPr lang="en-GB"/>
          </a:p>
        </p:txBody>
      </p:sp>
      <p:sp>
        <p:nvSpPr>
          <p:cNvPr id="3" name="Footer Placeholder 2">
            <a:extLst>
              <a:ext uri="{FF2B5EF4-FFF2-40B4-BE49-F238E27FC236}">
                <a16:creationId xmlns:a16="http://schemas.microsoft.com/office/drawing/2014/main" id="{2C390D08-D81F-4FE4-927D-B3A1493C8BA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B261719-C9D4-4874-84E7-F8AF268D2F31}"/>
              </a:ext>
            </a:extLst>
          </p:cNvPr>
          <p:cNvSpPr>
            <a:spLocks noGrp="1"/>
          </p:cNvSpPr>
          <p:nvPr>
            <p:ph type="sldNum" sz="quarter" idx="12"/>
          </p:nvPr>
        </p:nvSpPr>
        <p:spPr>
          <a:xfrm>
            <a:off x="8610600" y="6356350"/>
            <a:ext cx="2743200" cy="365125"/>
          </a:xfrm>
          <a:prstGeom prst="rect">
            <a:avLst/>
          </a:prstGeom>
        </p:spPr>
        <p:txBody>
          <a:bodyPr/>
          <a:lstStyle/>
          <a:p>
            <a:fld id="{52AAC161-D7A4-4CB5-90BC-B91E9E9BEE97}" type="slidenum">
              <a:rPr lang="en-GB" smtClean="0"/>
              <a:t>‹#›</a:t>
            </a:fld>
            <a:endParaRPr lang="en-GB"/>
          </a:p>
        </p:txBody>
      </p:sp>
    </p:spTree>
    <p:extLst>
      <p:ext uri="{BB962C8B-B14F-4D97-AF65-F5344CB8AC3E}">
        <p14:creationId xmlns:p14="http://schemas.microsoft.com/office/powerpoint/2010/main" val="3896053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7570E-95F8-4893-9C36-56D5E56E4B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2404DD9-ADD0-4CC9-9B92-81D1968F17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87C9C74-895B-4896-BA3A-84C34B3574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458776A-5442-4697-8480-1E92C267FAD9}"/>
              </a:ext>
            </a:extLst>
          </p:cNvPr>
          <p:cNvSpPr>
            <a:spLocks noGrp="1"/>
          </p:cNvSpPr>
          <p:nvPr>
            <p:ph type="dt" sz="half" idx="10"/>
          </p:nvPr>
        </p:nvSpPr>
        <p:spPr/>
        <p:txBody>
          <a:bodyPr/>
          <a:lstStyle/>
          <a:p>
            <a:fld id="{1C9B3D4A-76CC-4796-9CE7-9B30CFC61592}" type="datetimeFigureOut">
              <a:rPr lang="en-GB" smtClean="0"/>
              <a:t>22/09/2020</a:t>
            </a:fld>
            <a:endParaRPr lang="en-GB"/>
          </a:p>
        </p:txBody>
      </p:sp>
      <p:sp>
        <p:nvSpPr>
          <p:cNvPr id="6" name="Footer Placeholder 5">
            <a:extLst>
              <a:ext uri="{FF2B5EF4-FFF2-40B4-BE49-F238E27FC236}">
                <a16:creationId xmlns:a16="http://schemas.microsoft.com/office/drawing/2014/main" id="{053B607A-3C18-4A60-9825-24D07B9D020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8EE95C7-5F21-4C3C-A13E-F73EF4FE1E54}"/>
              </a:ext>
            </a:extLst>
          </p:cNvPr>
          <p:cNvSpPr>
            <a:spLocks noGrp="1"/>
          </p:cNvSpPr>
          <p:nvPr>
            <p:ph type="sldNum" sz="quarter" idx="12"/>
          </p:nvPr>
        </p:nvSpPr>
        <p:spPr>
          <a:xfrm>
            <a:off x="8610600" y="6356350"/>
            <a:ext cx="2743200" cy="365125"/>
          </a:xfrm>
          <a:prstGeom prst="rect">
            <a:avLst/>
          </a:prstGeom>
        </p:spPr>
        <p:txBody>
          <a:bodyPr/>
          <a:lstStyle/>
          <a:p>
            <a:fld id="{52AAC161-D7A4-4CB5-90BC-B91E9E9BEE97}" type="slidenum">
              <a:rPr lang="en-GB" smtClean="0"/>
              <a:t>‹#›</a:t>
            </a:fld>
            <a:endParaRPr lang="en-GB"/>
          </a:p>
        </p:txBody>
      </p:sp>
    </p:spTree>
    <p:extLst>
      <p:ext uri="{BB962C8B-B14F-4D97-AF65-F5344CB8AC3E}">
        <p14:creationId xmlns:p14="http://schemas.microsoft.com/office/powerpoint/2010/main" val="3411414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7E9C4-7707-4556-A372-02467A2BBF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6E5F166-9A09-41C5-8144-04E904F84E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23CAF6F-30C5-48E7-8983-52551A3712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3C0373-5CAD-46EF-B3E4-4C478102FDF1}"/>
              </a:ext>
            </a:extLst>
          </p:cNvPr>
          <p:cNvSpPr>
            <a:spLocks noGrp="1"/>
          </p:cNvSpPr>
          <p:nvPr>
            <p:ph type="dt" sz="half" idx="10"/>
          </p:nvPr>
        </p:nvSpPr>
        <p:spPr/>
        <p:txBody>
          <a:bodyPr/>
          <a:lstStyle/>
          <a:p>
            <a:fld id="{1C9B3D4A-76CC-4796-9CE7-9B30CFC61592}" type="datetimeFigureOut">
              <a:rPr lang="en-GB" smtClean="0"/>
              <a:t>22/09/2020</a:t>
            </a:fld>
            <a:endParaRPr lang="en-GB"/>
          </a:p>
        </p:txBody>
      </p:sp>
      <p:sp>
        <p:nvSpPr>
          <p:cNvPr id="6" name="Footer Placeholder 5">
            <a:extLst>
              <a:ext uri="{FF2B5EF4-FFF2-40B4-BE49-F238E27FC236}">
                <a16:creationId xmlns:a16="http://schemas.microsoft.com/office/drawing/2014/main" id="{831F6A48-5C12-4C2B-A337-FA17C7D5650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2E4EB13-E3D8-47A4-A763-F87E8DC52BB6}"/>
              </a:ext>
            </a:extLst>
          </p:cNvPr>
          <p:cNvSpPr>
            <a:spLocks noGrp="1"/>
          </p:cNvSpPr>
          <p:nvPr>
            <p:ph type="sldNum" sz="quarter" idx="12"/>
          </p:nvPr>
        </p:nvSpPr>
        <p:spPr>
          <a:xfrm>
            <a:off x="8610600" y="6356350"/>
            <a:ext cx="2743200" cy="365125"/>
          </a:xfrm>
          <a:prstGeom prst="rect">
            <a:avLst/>
          </a:prstGeom>
        </p:spPr>
        <p:txBody>
          <a:bodyPr/>
          <a:lstStyle/>
          <a:p>
            <a:fld id="{52AAC161-D7A4-4CB5-90BC-B91E9E9BEE97}" type="slidenum">
              <a:rPr lang="en-GB" smtClean="0"/>
              <a:t>‹#›</a:t>
            </a:fld>
            <a:endParaRPr lang="en-GB"/>
          </a:p>
        </p:txBody>
      </p:sp>
    </p:spTree>
    <p:extLst>
      <p:ext uri="{BB962C8B-B14F-4D97-AF65-F5344CB8AC3E}">
        <p14:creationId xmlns:p14="http://schemas.microsoft.com/office/powerpoint/2010/main" val="684669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86000">
              <a:srgbClr val="FFFFFF"/>
            </a:gs>
            <a:gs pos="91000">
              <a:srgbClr val="914E5F"/>
            </a:gs>
            <a:gs pos="100000">
              <a:srgbClr val="914E5F"/>
            </a:gs>
          </a:gsLst>
          <a:lin ang="5400000" scaled="1"/>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E276B6-D6F6-46EB-87AE-414F4DAEFECC}"/>
              </a:ext>
            </a:extLst>
          </p:cNvPr>
          <p:cNvSpPr>
            <a:spLocks noGrp="1"/>
          </p:cNvSpPr>
          <p:nvPr>
            <p:ph type="title"/>
          </p:nvPr>
        </p:nvSpPr>
        <p:spPr>
          <a:xfrm>
            <a:off x="838200" y="365125"/>
            <a:ext cx="9352402"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C812DE48-F5FB-4B12-9E90-8AE8619445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CBB33C-B008-4F01-99ED-5DEF722328D6}"/>
              </a:ext>
            </a:extLst>
          </p:cNvPr>
          <p:cNvSpPr>
            <a:spLocks noGrp="1"/>
          </p:cNvSpPr>
          <p:nvPr>
            <p:ph type="dt" sz="half" idx="2"/>
          </p:nvPr>
        </p:nvSpPr>
        <p:spPr>
          <a:xfrm>
            <a:off x="839118" y="6311900"/>
            <a:ext cx="2743200" cy="365125"/>
          </a:xfrm>
          <a:prstGeom prst="rect">
            <a:avLst/>
          </a:prstGeom>
        </p:spPr>
        <p:txBody>
          <a:bodyPr vert="horz" lIns="91440" tIns="45720" rIns="91440" bIns="45720" rtlCol="0" anchor="ctr"/>
          <a:lstStyle>
            <a:lvl1pPr algn="l">
              <a:defRPr sz="1200">
                <a:solidFill>
                  <a:schemeClr val="bg1"/>
                </a:solidFill>
              </a:defRPr>
            </a:lvl1pPr>
          </a:lstStyle>
          <a:p>
            <a:fld id="{1C9B3D4A-76CC-4796-9CE7-9B30CFC61592}" type="datetimeFigureOut">
              <a:rPr lang="en-GB" smtClean="0"/>
              <a:pPr/>
              <a:t>22/09/2020</a:t>
            </a:fld>
            <a:endParaRPr lang="en-GB" dirty="0"/>
          </a:p>
        </p:txBody>
      </p:sp>
      <p:sp>
        <p:nvSpPr>
          <p:cNvPr id="5" name="Footer Placeholder 4">
            <a:extLst>
              <a:ext uri="{FF2B5EF4-FFF2-40B4-BE49-F238E27FC236}">
                <a16:creationId xmlns:a16="http://schemas.microsoft.com/office/drawing/2014/main" id="{0B9C7C8D-AC39-41AB-BAB5-AD295BCA7D4E}"/>
              </a:ext>
            </a:extLst>
          </p:cNvPr>
          <p:cNvSpPr>
            <a:spLocks noGrp="1"/>
          </p:cNvSpPr>
          <p:nvPr>
            <p:ph type="ftr" sz="quarter" idx="3"/>
          </p:nvPr>
        </p:nvSpPr>
        <p:spPr>
          <a:xfrm>
            <a:off x="7239000" y="6400035"/>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GB" dirty="0"/>
          </a:p>
        </p:txBody>
      </p:sp>
      <p:pic>
        <p:nvPicPr>
          <p:cNvPr id="7" name="Image 1">
            <a:extLst>
              <a:ext uri="{FF2B5EF4-FFF2-40B4-BE49-F238E27FC236}">
                <a16:creationId xmlns:a16="http://schemas.microsoft.com/office/drawing/2014/main" id="{2FD02C9F-FA91-4731-8F06-4198F4B5497E}"/>
              </a:ext>
            </a:extLst>
          </p:cNvPr>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10625826" y="226218"/>
            <a:ext cx="1254125" cy="80168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986299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576D94"/>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ndepth.oxfam.org.uk/time-to-care/"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elke.vandermeerschen@eapn.e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C17B9-C54E-4F51-B87E-834CBBC1EE0E}"/>
              </a:ext>
            </a:extLst>
          </p:cNvPr>
          <p:cNvSpPr>
            <a:spLocks noGrp="1"/>
          </p:cNvSpPr>
          <p:nvPr>
            <p:ph type="ctrTitle"/>
          </p:nvPr>
        </p:nvSpPr>
        <p:spPr>
          <a:xfrm>
            <a:off x="986482" y="4064198"/>
            <a:ext cx="10219030" cy="1689347"/>
          </a:xfrm>
        </p:spPr>
        <p:txBody>
          <a:bodyPr anchor="ctr">
            <a:normAutofit/>
          </a:bodyPr>
          <a:lstStyle/>
          <a:p>
            <a:pPr>
              <a:spcBef>
                <a:spcPts val="0"/>
              </a:spcBef>
            </a:pPr>
            <a:r>
              <a:rPr lang="fr-BE" sz="4500" dirty="0"/>
              <a:t>17th of </a:t>
            </a:r>
            <a:r>
              <a:rPr lang="fr-BE" sz="4500" dirty="0" err="1"/>
              <a:t>October</a:t>
            </a:r>
            <a:r>
              <a:rPr lang="fr-BE" sz="4500" dirty="0"/>
              <a:t> Campaign 2020</a:t>
            </a:r>
            <a:endParaRPr lang="en-GB" sz="4500" dirty="0"/>
          </a:p>
        </p:txBody>
      </p:sp>
      <p:sp>
        <p:nvSpPr>
          <p:cNvPr id="4" name="TextBox 3">
            <a:extLst>
              <a:ext uri="{FF2B5EF4-FFF2-40B4-BE49-F238E27FC236}">
                <a16:creationId xmlns:a16="http://schemas.microsoft.com/office/drawing/2014/main" id="{4484135C-39C6-482D-BAA6-6C25015AD817}"/>
              </a:ext>
            </a:extLst>
          </p:cNvPr>
          <p:cNvSpPr txBox="1"/>
          <p:nvPr/>
        </p:nvSpPr>
        <p:spPr>
          <a:xfrm>
            <a:off x="1942136" y="3106683"/>
            <a:ext cx="8307723" cy="1631216"/>
          </a:xfrm>
          <a:prstGeom prst="rect">
            <a:avLst/>
          </a:prstGeom>
          <a:noFill/>
        </p:spPr>
        <p:txBody>
          <a:bodyPr wrap="none" rtlCol="0">
            <a:spAutoFit/>
          </a:bodyPr>
          <a:lstStyle/>
          <a:p>
            <a:r>
              <a:rPr lang="fr-BE" sz="10000" b="1" dirty="0">
                <a:solidFill>
                  <a:srgbClr val="762244"/>
                </a:solidFill>
              </a:rPr>
              <a:t>#PovertyWatch</a:t>
            </a:r>
            <a:endParaRPr lang="en-BE" sz="10000" b="1" dirty="0">
              <a:solidFill>
                <a:srgbClr val="762244"/>
              </a:solidFill>
            </a:endParaRPr>
          </a:p>
        </p:txBody>
      </p:sp>
      <p:pic>
        <p:nvPicPr>
          <p:cNvPr id="5" name="Picture 4" descr="A close up of a sign&#10;&#10;Description automatically generated">
            <a:extLst>
              <a:ext uri="{FF2B5EF4-FFF2-40B4-BE49-F238E27FC236}">
                <a16:creationId xmlns:a16="http://schemas.microsoft.com/office/drawing/2014/main" id="{88876B6B-411E-4D63-BF81-B38D078FB5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03846" y="766694"/>
            <a:ext cx="4184302" cy="2434060"/>
          </a:xfrm>
          <a:prstGeom prst="rect">
            <a:avLst/>
          </a:prstGeom>
        </p:spPr>
      </p:pic>
    </p:spTree>
    <p:extLst>
      <p:ext uri="{BB962C8B-B14F-4D97-AF65-F5344CB8AC3E}">
        <p14:creationId xmlns:p14="http://schemas.microsoft.com/office/powerpoint/2010/main" val="1819743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EF63CBF-C2C9-4490-8547-A62BA32407C0}"/>
              </a:ext>
            </a:extLst>
          </p:cNvPr>
          <p:cNvSpPr>
            <a:spLocks noGrp="1"/>
          </p:cNvSpPr>
          <p:nvPr>
            <p:ph type="title"/>
          </p:nvPr>
        </p:nvSpPr>
        <p:spPr/>
        <p:txBody>
          <a:bodyPr/>
          <a:lstStyle/>
          <a:p>
            <a:r>
              <a:rPr lang="fr-BE" dirty="0" err="1"/>
              <a:t>Other</a:t>
            </a:r>
            <a:r>
              <a:rPr lang="fr-BE" dirty="0"/>
              <a:t> 1710 Events</a:t>
            </a:r>
            <a:endParaRPr lang="en-GB" dirty="0"/>
          </a:p>
        </p:txBody>
      </p:sp>
      <p:sp>
        <p:nvSpPr>
          <p:cNvPr id="5" name="Content Placeholder 4">
            <a:extLst>
              <a:ext uri="{FF2B5EF4-FFF2-40B4-BE49-F238E27FC236}">
                <a16:creationId xmlns:a16="http://schemas.microsoft.com/office/drawing/2014/main" id="{7BF11262-89E0-4CF1-AC5A-B9526CE1DAE9}"/>
              </a:ext>
            </a:extLst>
          </p:cNvPr>
          <p:cNvSpPr>
            <a:spLocks noGrp="1"/>
          </p:cNvSpPr>
          <p:nvPr>
            <p:ph idx="1"/>
          </p:nvPr>
        </p:nvSpPr>
        <p:spPr>
          <a:xfrm>
            <a:off x="838200" y="1473401"/>
            <a:ext cx="10515600" cy="4597545"/>
          </a:xfrm>
        </p:spPr>
        <p:txBody>
          <a:bodyPr>
            <a:normAutofit/>
          </a:bodyPr>
          <a:lstStyle/>
          <a:p>
            <a:pPr marL="0" indent="0">
              <a:buNone/>
            </a:pPr>
            <a:r>
              <a:rPr lang="en-GB" sz="4000" b="1" dirty="0">
                <a:solidFill>
                  <a:srgbClr val="914E5F"/>
                </a:solidFill>
              </a:rPr>
              <a:t> </a:t>
            </a:r>
            <a:endParaRPr lang="en-BE" sz="4000" b="1" dirty="0">
              <a:solidFill>
                <a:srgbClr val="914E5F"/>
              </a:solidFill>
            </a:endParaRPr>
          </a:p>
          <a:p>
            <a:pPr lvl="0"/>
            <a:r>
              <a:rPr lang="fr-BE" sz="3500" dirty="0">
                <a:solidFill>
                  <a:srgbClr val="831A42"/>
                </a:solidFill>
              </a:rPr>
              <a:t>Round Table Poverty </a:t>
            </a:r>
            <a:r>
              <a:rPr lang="fr-BE" sz="3500" dirty="0" err="1">
                <a:solidFill>
                  <a:srgbClr val="831A42"/>
                </a:solidFill>
              </a:rPr>
              <a:t>Intergroup</a:t>
            </a:r>
            <a:endParaRPr lang="fr-BE" sz="3500" dirty="0">
              <a:solidFill>
                <a:srgbClr val="831A42"/>
              </a:solidFill>
            </a:endParaRPr>
          </a:p>
          <a:p>
            <a:pPr lvl="0"/>
            <a:r>
              <a:rPr lang="fr-BE" sz="3500" b="1" dirty="0">
                <a:solidFill>
                  <a:srgbClr val="831A42"/>
                </a:solidFill>
              </a:rPr>
              <a:t>Focus: </a:t>
            </a:r>
            <a:r>
              <a:rPr lang="en-GB" sz="3500" dirty="0">
                <a:solidFill>
                  <a:srgbClr val="831A42"/>
                </a:solidFill>
                <a:effectLst/>
                <a:latin typeface="Calibri" panose="020F0502020204030204" pitchFamily="34" charset="0"/>
                <a:ea typeface="Calibri" panose="020F0502020204030204" pitchFamily="34" charset="0"/>
              </a:rPr>
              <a:t>Social and Environmental Justice </a:t>
            </a:r>
          </a:p>
          <a:p>
            <a:pPr lvl="0"/>
            <a:r>
              <a:rPr lang="en-GB" sz="3500" b="1" dirty="0">
                <a:solidFill>
                  <a:srgbClr val="831A42"/>
                </a:solidFill>
                <a:latin typeface="Calibri" panose="020F0502020204030204" pitchFamily="34" charset="0"/>
              </a:rPr>
              <a:t>Perspective of PeP on these issues!</a:t>
            </a:r>
            <a:endParaRPr lang="fr-BE" sz="3500" b="1" dirty="0">
              <a:solidFill>
                <a:srgbClr val="831A42"/>
              </a:solidFill>
            </a:endParaRPr>
          </a:p>
        </p:txBody>
      </p:sp>
    </p:spTree>
    <p:extLst>
      <p:ext uri="{BB962C8B-B14F-4D97-AF65-F5344CB8AC3E}">
        <p14:creationId xmlns:p14="http://schemas.microsoft.com/office/powerpoint/2010/main" val="2013704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EF63CBF-C2C9-4490-8547-A62BA32407C0}"/>
              </a:ext>
            </a:extLst>
          </p:cNvPr>
          <p:cNvSpPr>
            <a:spLocks noGrp="1"/>
          </p:cNvSpPr>
          <p:nvPr>
            <p:ph type="title"/>
          </p:nvPr>
        </p:nvSpPr>
        <p:spPr/>
        <p:txBody>
          <a:bodyPr/>
          <a:lstStyle/>
          <a:p>
            <a:r>
              <a:rPr lang="fr-BE" dirty="0"/>
              <a:t>Engage your audience</a:t>
            </a:r>
            <a:endParaRPr lang="en-GB" dirty="0"/>
          </a:p>
        </p:txBody>
      </p:sp>
      <p:sp>
        <p:nvSpPr>
          <p:cNvPr id="5" name="Content Placeholder 4">
            <a:extLst>
              <a:ext uri="{FF2B5EF4-FFF2-40B4-BE49-F238E27FC236}">
                <a16:creationId xmlns:a16="http://schemas.microsoft.com/office/drawing/2014/main" id="{7BF11262-89E0-4CF1-AC5A-B9526CE1DAE9}"/>
              </a:ext>
            </a:extLst>
          </p:cNvPr>
          <p:cNvSpPr>
            <a:spLocks noGrp="1"/>
          </p:cNvSpPr>
          <p:nvPr>
            <p:ph idx="1"/>
          </p:nvPr>
        </p:nvSpPr>
        <p:spPr>
          <a:xfrm>
            <a:off x="838200" y="1473401"/>
            <a:ext cx="10515600" cy="4597545"/>
          </a:xfrm>
        </p:spPr>
        <p:txBody>
          <a:bodyPr>
            <a:normAutofit/>
          </a:bodyPr>
          <a:lstStyle/>
          <a:p>
            <a:pPr marL="0" indent="0">
              <a:buNone/>
            </a:pPr>
            <a:r>
              <a:rPr lang="en-GB" sz="4000" b="1" dirty="0">
                <a:solidFill>
                  <a:srgbClr val="914E5F"/>
                </a:solidFill>
              </a:rPr>
              <a:t> </a:t>
            </a:r>
            <a:endParaRPr lang="en-BE" sz="4000" b="1" dirty="0">
              <a:solidFill>
                <a:srgbClr val="914E5F"/>
              </a:solidFill>
            </a:endParaRPr>
          </a:p>
          <a:p>
            <a:pPr lvl="0"/>
            <a:r>
              <a:rPr lang="en-GB" sz="4000" b="1" dirty="0">
                <a:solidFill>
                  <a:srgbClr val="914E5F"/>
                </a:solidFill>
              </a:rPr>
              <a:t>To follow you on Social Media</a:t>
            </a:r>
            <a:endParaRPr lang="en-BE" sz="4000" b="1" dirty="0">
              <a:solidFill>
                <a:srgbClr val="914E5F"/>
              </a:solidFill>
            </a:endParaRPr>
          </a:p>
          <a:p>
            <a:pPr lvl="0"/>
            <a:r>
              <a:rPr lang="en-GB" sz="4000" b="1" dirty="0">
                <a:solidFill>
                  <a:srgbClr val="914E5F"/>
                </a:solidFill>
              </a:rPr>
              <a:t>To take pictures and share them</a:t>
            </a:r>
          </a:p>
          <a:p>
            <a:pPr lvl="0"/>
            <a:r>
              <a:rPr lang="en-GB" sz="4000" b="1" dirty="0">
                <a:solidFill>
                  <a:srgbClr val="914E5F"/>
                </a:solidFill>
              </a:rPr>
              <a:t>To subscribe to your newsletter</a:t>
            </a:r>
          </a:p>
          <a:p>
            <a:pPr lvl="0"/>
            <a:r>
              <a:rPr lang="en-GB" sz="4000" b="1" dirty="0">
                <a:solidFill>
                  <a:srgbClr val="914E5F"/>
                </a:solidFill>
              </a:rPr>
              <a:t>To join your (online) event</a:t>
            </a:r>
          </a:p>
          <a:p>
            <a:pPr lvl="0"/>
            <a:r>
              <a:rPr lang="en-GB" sz="4000" b="1" dirty="0">
                <a:solidFill>
                  <a:srgbClr val="914E5F"/>
                </a:solidFill>
              </a:rPr>
              <a:t>…</a:t>
            </a:r>
            <a:endParaRPr lang="en-BE" sz="4000" b="1" dirty="0">
              <a:solidFill>
                <a:srgbClr val="914E5F"/>
              </a:solidFill>
            </a:endParaRPr>
          </a:p>
        </p:txBody>
      </p:sp>
    </p:spTree>
    <p:extLst>
      <p:ext uri="{BB962C8B-B14F-4D97-AF65-F5344CB8AC3E}">
        <p14:creationId xmlns:p14="http://schemas.microsoft.com/office/powerpoint/2010/main" val="2597555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EF63CBF-C2C9-4490-8547-A62BA32407C0}"/>
              </a:ext>
            </a:extLst>
          </p:cNvPr>
          <p:cNvSpPr>
            <a:spLocks noGrp="1"/>
          </p:cNvSpPr>
          <p:nvPr>
            <p:ph type="title"/>
          </p:nvPr>
        </p:nvSpPr>
        <p:spPr/>
        <p:txBody>
          <a:bodyPr/>
          <a:lstStyle/>
          <a:p>
            <a:r>
              <a:rPr lang="fr-BE" dirty="0" err="1"/>
              <a:t>Develop</a:t>
            </a:r>
            <a:r>
              <a:rPr lang="fr-BE" dirty="0"/>
              <a:t> a </a:t>
            </a:r>
            <a:r>
              <a:rPr lang="fr-BE" dirty="0" err="1"/>
              <a:t>concrete</a:t>
            </a:r>
            <a:r>
              <a:rPr lang="fr-BE" dirty="0"/>
              <a:t> action plan</a:t>
            </a:r>
            <a:endParaRPr lang="en-GB" dirty="0"/>
          </a:p>
        </p:txBody>
      </p:sp>
      <p:sp>
        <p:nvSpPr>
          <p:cNvPr id="5" name="Content Placeholder 4">
            <a:extLst>
              <a:ext uri="{FF2B5EF4-FFF2-40B4-BE49-F238E27FC236}">
                <a16:creationId xmlns:a16="http://schemas.microsoft.com/office/drawing/2014/main" id="{7BF11262-89E0-4CF1-AC5A-B9526CE1DAE9}"/>
              </a:ext>
            </a:extLst>
          </p:cNvPr>
          <p:cNvSpPr>
            <a:spLocks noGrp="1"/>
          </p:cNvSpPr>
          <p:nvPr>
            <p:ph idx="1"/>
          </p:nvPr>
        </p:nvSpPr>
        <p:spPr>
          <a:xfrm>
            <a:off x="838200" y="1473401"/>
            <a:ext cx="10515600" cy="4597545"/>
          </a:xfrm>
        </p:spPr>
        <p:txBody>
          <a:bodyPr>
            <a:normAutofit/>
          </a:bodyPr>
          <a:lstStyle/>
          <a:p>
            <a:pPr lvl="0"/>
            <a:r>
              <a:rPr lang="fr-BE" sz="3000" dirty="0" err="1">
                <a:solidFill>
                  <a:srgbClr val="914E5F"/>
                </a:solidFill>
              </a:rPr>
              <a:t>Who</a:t>
            </a:r>
            <a:r>
              <a:rPr lang="fr-BE" sz="3000" dirty="0">
                <a:solidFill>
                  <a:srgbClr val="914E5F"/>
                </a:solidFill>
              </a:rPr>
              <a:t> </a:t>
            </a:r>
            <a:r>
              <a:rPr lang="fr-BE" sz="3000" dirty="0" err="1">
                <a:solidFill>
                  <a:srgbClr val="914E5F"/>
                </a:solidFill>
              </a:rPr>
              <a:t>does</a:t>
            </a:r>
            <a:r>
              <a:rPr lang="fr-BE" sz="3000" dirty="0">
                <a:solidFill>
                  <a:srgbClr val="914E5F"/>
                </a:solidFill>
              </a:rPr>
              <a:t> </a:t>
            </a:r>
            <a:r>
              <a:rPr lang="fr-BE" sz="3000" dirty="0" err="1">
                <a:solidFill>
                  <a:srgbClr val="914E5F"/>
                </a:solidFill>
              </a:rPr>
              <a:t>what</a:t>
            </a:r>
            <a:r>
              <a:rPr lang="fr-BE" sz="3000" dirty="0">
                <a:solidFill>
                  <a:srgbClr val="914E5F"/>
                </a:solidFill>
              </a:rPr>
              <a:t>, when,…? </a:t>
            </a:r>
          </a:p>
          <a:p>
            <a:pPr lvl="0"/>
            <a:r>
              <a:rPr lang="fr-BE" sz="3000" dirty="0">
                <a:solidFill>
                  <a:srgbClr val="914E5F"/>
                </a:solidFill>
              </a:rPr>
              <a:t>X </a:t>
            </a:r>
            <a:r>
              <a:rPr lang="fr-BE" sz="3000" dirty="0" err="1">
                <a:solidFill>
                  <a:srgbClr val="914E5F"/>
                </a:solidFill>
              </a:rPr>
              <a:t>posts</a:t>
            </a:r>
            <a:r>
              <a:rPr lang="fr-BE" sz="3000" dirty="0">
                <a:solidFill>
                  <a:srgbClr val="914E5F"/>
                </a:solidFill>
              </a:rPr>
              <a:t> on platform x (&amp; y) with content x (&amp; y) </a:t>
            </a:r>
            <a:r>
              <a:rPr lang="fr-BE" sz="3000" dirty="0" err="1">
                <a:solidFill>
                  <a:srgbClr val="914E5F"/>
                </a:solidFill>
              </a:rPr>
              <a:t>aiming</a:t>
            </a:r>
            <a:r>
              <a:rPr lang="fr-BE" sz="3000" dirty="0">
                <a:solidFill>
                  <a:srgbClr val="914E5F"/>
                </a:solidFill>
              </a:rPr>
              <a:t> at x (&amp; y)</a:t>
            </a:r>
          </a:p>
          <a:p>
            <a:pPr lvl="0"/>
            <a:r>
              <a:rPr lang="fr-BE" sz="3000" dirty="0">
                <a:solidFill>
                  <a:srgbClr val="914E5F"/>
                </a:solidFill>
              </a:rPr>
              <a:t>Example: </a:t>
            </a:r>
          </a:p>
          <a:p>
            <a:endParaRPr lang="en-BE" dirty="0"/>
          </a:p>
        </p:txBody>
      </p:sp>
      <p:graphicFrame>
        <p:nvGraphicFramePr>
          <p:cNvPr id="2" name="Table 2">
            <a:extLst>
              <a:ext uri="{FF2B5EF4-FFF2-40B4-BE49-F238E27FC236}">
                <a16:creationId xmlns:a16="http://schemas.microsoft.com/office/drawing/2014/main" id="{DADD9BFA-BAAD-42BC-BB96-F4642EB5E271}"/>
              </a:ext>
            </a:extLst>
          </p:cNvPr>
          <p:cNvGraphicFramePr>
            <a:graphicFrameLocks noGrp="1"/>
          </p:cNvGraphicFramePr>
          <p:nvPr>
            <p:extLst>
              <p:ext uri="{D42A27DB-BD31-4B8C-83A1-F6EECF244321}">
                <p14:modId xmlns:p14="http://schemas.microsoft.com/office/powerpoint/2010/main" val="3739891852"/>
              </p:ext>
            </p:extLst>
          </p:nvPr>
        </p:nvGraphicFramePr>
        <p:xfrm>
          <a:off x="838200" y="3030492"/>
          <a:ext cx="10240618" cy="2451391"/>
        </p:xfrm>
        <a:graphic>
          <a:graphicData uri="http://schemas.openxmlformats.org/drawingml/2006/table">
            <a:tbl>
              <a:tblPr firstRow="1" bandRow="1">
                <a:tableStyleId>{5C22544A-7EE6-4342-B048-85BDC9FD1C3A}</a:tableStyleId>
              </a:tblPr>
              <a:tblGrid>
                <a:gridCol w="1706770">
                  <a:extLst>
                    <a:ext uri="{9D8B030D-6E8A-4147-A177-3AD203B41FA5}">
                      <a16:colId xmlns:a16="http://schemas.microsoft.com/office/drawing/2014/main" val="2529456394"/>
                    </a:ext>
                  </a:extLst>
                </a:gridCol>
                <a:gridCol w="2248703">
                  <a:extLst>
                    <a:ext uri="{9D8B030D-6E8A-4147-A177-3AD203B41FA5}">
                      <a16:colId xmlns:a16="http://schemas.microsoft.com/office/drawing/2014/main" val="769425715"/>
                    </a:ext>
                  </a:extLst>
                </a:gridCol>
                <a:gridCol w="2871606">
                  <a:extLst>
                    <a:ext uri="{9D8B030D-6E8A-4147-A177-3AD203B41FA5}">
                      <a16:colId xmlns:a16="http://schemas.microsoft.com/office/drawing/2014/main" val="2121342553"/>
                    </a:ext>
                  </a:extLst>
                </a:gridCol>
                <a:gridCol w="3413539">
                  <a:extLst>
                    <a:ext uri="{9D8B030D-6E8A-4147-A177-3AD203B41FA5}">
                      <a16:colId xmlns:a16="http://schemas.microsoft.com/office/drawing/2014/main" val="3208802682"/>
                    </a:ext>
                  </a:extLst>
                </a:gridCol>
              </a:tblGrid>
              <a:tr h="531151">
                <a:tc>
                  <a:txBody>
                    <a:bodyPr/>
                    <a:lstStyle/>
                    <a:p>
                      <a:r>
                        <a:rPr lang="fr-BE"/>
                        <a:t>PLATFORM</a:t>
                      </a:r>
                      <a:endParaRPr lang="en-BE" dirty="0"/>
                    </a:p>
                  </a:txBody>
                  <a:tcPr>
                    <a:solidFill>
                      <a:srgbClr val="914E5F"/>
                    </a:solidFill>
                  </a:tcPr>
                </a:tc>
                <a:tc>
                  <a:txBody>
                    <a:bodyPr/>
                    <a:lstStyle/>
                    <a:p>
                      <a:r>
                        <a:rPr lang="fr-BE"/>
                        <a:t>CONTENT</a:t>
                      </a:r>
                      <a:endParaRPr lang="en-BE" dirty="0"/>
                    </a:p>
                  </a:txBody>
                  <a:tcPr>
                    <a:solidFill>
                      <a:srgbClr val="914E5F"/>
                    </a:solidFill>
                  </a:tcPr>
                </a:tc>
                <a:tc>
                  <a:txBody>
                    <a:bodyPr/>
                    <a:lstStyle/>
                    <a:p>
                      <a:r>
                        <a:rPr lang="fr-BE"/>
                        <a:t>AUDIENCE</a:t>
                      </a:r>
                      <a:endParaRPr lang="en-BE" dirty="0"/>
                    </a:p>
                  </a:txBody>
                  <a:tcPr>
                    <a:solidFill>
                      <a:srgbClr val="914E5F"/>
                    </a:solidFill>
                  </a:tcPr>
                </a:tc>
                <a:tc>
                  <a:txBody>
                    <a:bodyPr/>
                    <a:lstStyle/>
                    <a:p>
                      <a:r>
                        <a:rPr lang="fr-BE" dirty="0"/>
                        <a:t>TIMING</a:t>
                      </a:r>
                      <a:endParaRPr lang="en-BE" dirty="0"/>
                    </a:p>
                  </a:txBody>
                  <a:tcPr>
                    <a:lnR w="12700" cap="flat" cmpd="sng" algn="ctr">
                      <a:solidFill>
                        <a:schemeClr val="tx1"/>
                      </a:solidFill>
                      <a:prstDash val="solid"/>
                      <a:round/>
                      <a:headEnd type="none" w="med" len="med"/>
                      <a:tailEnd type="none" w="med" len="med"/>
                    </a:lnR>
                    <a:solidFill>
                      <a:srgbClr val="914E5F"/>
                    </a:solidFill>
                  </a:tcPr>
                </a:tc>
                <a:extLst>
                  <a:ext uri="{0D108BD9-81ED-4DB2-BD59-A6C34878D82A}">
                    <a16:rowId xmlns:a16="http://schemas.microsoft.com/office/drawing/2014/main" val="2930008158"/>
                  </a:ext>
                </a:extLst>
              </a:tr>
              <a:tr h="531151">
                <a:tc>
                  <a:txBody>
                    <a:bodyPr/>
                    <a:lstStyle/>
                    <a:p>
                      <a:r>
                        <a:rPr lang="fr-BE" dirty="0">
                          <a:solidFill>
                            <a:schemeClr val="bg1"/>
                          </a:solidFill>
                        </a:rPr>
                        <a:t>Twitter</a:t>
                      </a:r>
                      <a:endParaRPr lang="en-BE" dirty="0">
                        <a:solidFill>
                          <a:schemeClr val="bg1"/>
                        </a:solidFill>
                      </a:endParaRPr>
                    </a:p>
                  </a:txBody>
                  <a:tcPr>
                    <a:solidFill>
                      <a:schemeClr val="bg1">
                        <a:lumMod val="65000"/>
                      </a:schemeClr>
                    </a:solidFill>
                  </a:tcPr>
                </a:tc>
                <a:tc>
                  <a:txBody>
                    <a:bodyPr/>
                    <a:lstStyle/>
                    <a:p>
                      <a:r>
                        <a:rPr lang="fr-BE" dirty="0">
                          <a:solidFill>
                            <a:schemeClr val="bg1"/>
                          </a:solidFill>
                        </a:rPr>
                        <a:t>Key Messages PW</a:t>
                      </a:r>
                      <a:endParaRPr lang="en-BE" dirty="0">
                        <a:solidFill>
                          <a:schemeClr val="bg1"/>
                        </a:solidFill>
                      </a:endParaRPr>
                    </a:p>
                  </a:txBody>
                  <a:tcPr>
                    <a:solidFill>
                      <a:schemeClr val="bg1">
                        <a:lumMod val="65000"/>
                      </a:schemeClr>
                    </a:solidFill>
                  </a:tcPr>
                </a:tc>
                <a:tc>
                  <a:txBody>
                    <a:bodyPr/>
                    <a:lstStyle/>
                    <a:p>
                      <a:r>
                        <a:rPr lang="fr-BE" dirty="0" err="1">
                          <a:solidFill>
                            <a:schemeClr val="bg1"/>
                          </a:solidFill>
                        </a:rPr>
                        <a:t>Decision</a:t>
                      </a:r>
                      <a:r>
                        <a:rPr lang="fr-BE" dirty="0">
                          <a:solidFill>
                            <a:schemeClr val="bg1"/>
                          </a:solidFill>
                        </a:rPr>
                        <a:t> </a:t>
                      </a:r>
                      <a:r>
                        <a:rPr lang="fr-BE" dirty="0" err="1">
                          <a:solidFill>
                            <a:schemeClr val="bg1"/>
                          </a:solidFill>
                        </a:rPr>
                        <a:t>makers</a:t>
                      </a:r>
                      <a:r>
                        <a:rPr lang="fr-BE" dirty="0">
                          <a:solidFill>
                            <a:schemeClr val="bg1"/>
                          </a:solidFill>
                        </a:rPr>
                        <a:t>, stakeholders</a:t>
                      </a:r>
                      <a:endParaRPr lang="en-BE" dirty="0">
                        <a:solidFill>
                          <a:schemeClr val="bg1"/>
                        </a:solidFill>
                      </a:endParaRPr>
                    </a:p>
                  </a:txBody>
                  <a:tcPr>
                    <a:solidFill>
                      <a:schemeClr val="bg1">
                        <a:lumMod val="65000"/>
                      </a:schemeClr>
                    </a:solidFill>
                  </a:tcPr>
                </a:tc>
                <a:tc>
                  <a:txBody>
                    <a:bodyPr/>
                    <a:lstStyle/>
                    <a:p>
                      <a:r>
                        <a:rPr lang="fr-BE" dirty="0">
                          <a:solidFill>
                            <a:schemeClr val="bg1"/>
                          </a:solidFill>
                        </a:rPr>
                        <a:t>10 </a:t>
                      </a:r>
                      <a:r>
                        <a:rPr lang="fr-BE" dirty="0" err="1">
                          <a:solidFill>
                            <a:schemeClr val="bg1"/>
                          </a:solidFill>
                        </a:rPr>
                        <a:t>days</a:t>
                      </a:r>
                      <a:r>
                        <a:rPr lang="fr-BE" dirty="0">
                          <a:solidFill>
                            <a:schemeClr val="bg1"/>
                          </a:solidFill>
                        </a:rPr>
                        <a:t> till 1710</a:t>
                      </a:r>
                      <a:endParaRPr lang="en-BE" dirty="0">
                        <a:solidFill>
                          <a:schemeClr val="bg1"/>
                        </a:solidFill>
                      </a:endParaRPr>
                    </a:p>
                  </a:txBody>
                  <a:tcPr>
                    <a:lnR w="12700" cap="flat" cmpd="sng" algn="ctr">
                      <a:solidFill>
                        <a:schemeClr val="tx1"/>
                      </a:solidFill>
                      <a:prstDash val="solid"/>
                      <a:round/>
                      <a:headEnd type="none" w="med" len="med"/>
                      <a:tailEnd type="none" w="med" len="med"/>
                    </a:lnR>
                    <a:solidFill>
                      <a:schemeClr val="bg1">
                        <a:lumMod val="65000"/>
                      </a:schemeClr>
                    </a:solidFill>
                  </a:tcPr>
                </a:tc>
                <a:extLst>
                  <a:ext uri="{0D108BD9-81ED-4DB2-BD59-A6C34878D82A}">
                    <a16:rowId xmlns:a16="http://schemas.microsoft.com/office/drawing/2014/main" val="2321415936"/>
                  </a:ext>
                </a:extLst>
              </a:tr>
              <a:tr h="531151">
                <a:tc>
                  <a:txBody>
                    <a:bodyPr/>
                    <a:lstStyle/>
                    <a:p>
                      <a:r>
                        <a:rPr lang="fr-BE" dirty="0">
                          <a:solidFill>
                            <a:schemeClr val="bg1"/>
                          </a:solidFill>
                        </a:rPr>
                        <a:t>Facebook</a:t>
                      </a:r>
                      <a:endParaRPr lang="en-BE" dirty="0">
                        <a:solidFill>
                          <a:schemeClr val="bg1"/>
                        </a:solidFill>
                      </a:endParaRPr>
                    </a:p>
                  </a:txBody>
                  <a:tcPr>
                    <a:solidFill>
                      <a:srgbClr val="914E5F"/>
                    </a:solidFill>
                  </a:tcPr>
                </a:tc>
                <a:tc>
                  <a:txBody>
                    <a:bodyPr/>
                    <a:lstStyle/>
                    <a:p>
                      <a:r>
                        <a:rPr lang="fr-BE" dirty="0" err="1">
                          <a:solidFill>
                            <a:schemeClr val="bg1"/>
                          </a:solidFill>
                        </a:rPr>
                        <a:t>Movie</a:t>
                      </a:r>
                      <a:r>
                        <a:rPr lang="fr-BE" dirty="0">
                          <a:solidFill>
                            <a:schemeClr val="bg1"/>
                          </a:solidFill>
                        </a:rPr>
                        <a:t> with </a:t>
                      </a:r>
                      <a:r>
                        <a:rPr lang="fr-BE" dirty="0" err="1">
                          <a:solidFill>
                            <a:schemeClr val="bg1"/>
                          </a:solidFill>
                        </a:rPr>
                        <a:t>concrete</a:t>
                      </a:r>
                      <a:r>
                        <a:rPr lang="fr-BE" dirty="0">
                          <a:solidFill>
                            <a:schemeClr val="bg1"/>
                          </a:solidFill>
                        </a:rPr>
                        <a:t> </a:t>
                      </a:r>
                      <a:r>
                        <a:rPr lang="fr-BE" dirty="0" err="1">
                          <a:solidFill>
                            <a:schemeClr val="bg1"/>
                          </a:solidFill>
                        </a:rPr>
                        <a:t>example</a:t>
                      </a:r>
                      <a:r>
                        <a:rPr lang="fr-BE" dirty="0">
                          <a:solidFill>
                            <a:schemeClr val="bg1"/>
                          </a:solidFill>
                        </a:rPr>
                        <a:t>, PEP</a:t>
                      </a:r>
                      <a:endParaRPr lang="en-BE" dirty="0">
                        <a:solidFill>
                          <a:schemeClr val="bg1"/>
                        </a:solidFill>
                      </a:endParaRPr>
                    </a:p>
                  </a:txBody>
                  <a:tcPr>
                    <a:solidFill>
                      <a:srgbClr val="914E5F"/>
                    </a:solidFill>
                  </a:tcPr>
                </a:tc>
                <a:tc>
                  <a:txBody>
                    <a:bodyPr/>
                    <a:lstStyle/>
                    <a:p>
                      <a:r>
                        <a:rPr lang="fr-BE" dirty="0">
                          <a:solidFill>
                            <a:schemeClr val="bg1"/>
                          </a:solidFill>
                        </a:rPr>
                        <a:t>General public, PEP</a:t>
                      </a:r>
                      <a:endParaRPr lang="en-BE" dirty="0">
                        <a:solidFill>
                          <a:schemeClr val="bg1"/>
                        </a:solidFill>
                      </a:endParaRPr>
                    </a:p>
                  </a:txBody>
                  <a:tcPr>
                    <a:solidFill>
                      <a:srgbClr val="914E5F"/>
                    </a:solidFill>
                  </a:tcPr>
                </a:tc>
                <a:tc>
                  <a:txBody>
                    <a:bodyPr/>
                    <a:lstStyle/>
                    <a:p>
                      <a:r>
                        <a:rPr lang="fr-BE" dirty="0">
                          <a:solidFill>
                            <a:schemeClr val="bg1"/>
                          </a:solidFill>
                        </a:rPr>
                        <a:t>2/</a:t>
                      </a:r>
                      <a:r>
                        <a:rPr lang="fr-BE" dirty="0" err="1">
                          <a:solidFill>
                            <a:schemeClr val="bg1"/>
                          </a:solidFill>
                        </a:rPr>
                        <a:t>week</a:t>
                      </a:r>
                      <a:r>
                        <a:rPr lang="fr-BE" dirty="0">
                          <a:solidFill>
                            <a:schemeClr val="bg1"/>
                          </a:solidFill>
                        </a:rPr>
                        <a:t>, 4 </a:t>
                      </a:r>
                      <a:r>
                        <a:rPr lang="fr-BE" dirty="0" err="1">
                          <a:solidFill>
                            <a:schemeClr val="bg1"/>
                          </a:solidFill>
                        </a:rPr>
                        <a:t>weeks</a:t>
                      </a:r>
                      <a:r>
                        <a:rPr lang="fr-BE" dirty="0">
                          <a:solidFill>
                            <a:schemeClr val="bg1"/>
                          </a:solidFill>
                        </a:rPr>
                        <a:t> up to 1710</a:t>
                      </a:r>
                      <a:endParaRPr lang="en-BE" dirty="0">
                        <a:solidFill>
                          <a:schemeClr val="bg1"/>
                        </a:solidFill>
                      </a:endParaRPr>
                    </a:p>
                  </a:txBody>
                  <a:tcPr>
                    <a:lnR w="12700" cap="flat" cmpd="sng" algn="ctr">
                      <a:solidFill>
                        <a:schemeClr val="tx1"/>
                      </a:solidFill>
                      <a:prstDash val="solid"/>
                      <a:round/>
                      <a:headEnd type="none" w="med" len="med"/>
                      <a:tailEnd type="none" w="med" len="med"/>
                    </a:lnR>
                    <a:solidFill>
                      <a:srgbClr val="914E5F"/>
                    </a:solidFill>
                  </a:tcPr>
                </a:tc>
                <a:extLst>
                  <a:ext uri="{0D108BD9-81ED-4DB2-BD59-A6C34878D82A}">
                    <a16:rowId xmlns:a16="http://schemas.microsoft.com/office/drawing/2014/main" val="2015571776"/>
                  </a:ext>
                </a:extLst>
              </a:tr>
              <a:tr h="531151">
                <a:tc>
                  <a:txBody>
                    <a:bodyPr/>
                    <a:lstStyle/>
                    <a:p>
                      <a:r>
                        <a:rPr lang="fr-BE" dirty="0">
                          <a:solidFill>
                            <a:schemeClr val="bg1"/>
                          </a:solidFill>
                        </a:rPr>
                        <a:t>Instagram</a:t>
                      </a:r>
                      <a:endParaRPr lang="en-BE" dirty="0">
                        <a:solidFill>
                          <a:schemeClr val="bg1"/>
                        </a:solidFill>
                      </a:endParaRPr>
                    </a:p>
                  </a:txBody>
                  <a:tcPr>
                    <a:solidFill>
                      <a:schemeClr val="bg1">
                        <a:lumMod val="65000"/>
                      </a:schemeClr>
                    </a:solidFill>
                  </a:tcPr>
                </a:tc>
                <a:tc>
                  <a:txBody>
                    <a:bodyPr/>
                    <a:lstStyle/>
                    <a:p>
                      <a:r>
                        <a:rPr lang="fr-BE" dirty="0">
                          <a:solidFill>
                            <a:schemeClr val="bg1"/>
                          </a:solidFill>
                        </a:rPr>
                        <a:t>Pictures with </a:t>
                      </a:r>
                      <a:r>
                        <a:rPr lang="fr-BE" dirty="0" err="1">
                          <a:solidFill>
                            <a:schemeClr val="bg1"/>
                          </a:solidFill>
                        </a:rPr>
                        <a:t>quotes</a:t>
                      </a:r>
                      <a:r>
                        <a:rPr lang="fr-BE" dirty="0">
                          <a:solidFill>
                            <a:schemeClr val="bg1"/>
                          </a:solidFill>
                        </a:rPr>
                        <a:t> and hashtag</a:t>
                      </a:r>
                      <a:endParaRPr lang="en-BE" dirty="0">
                        <a:solidFill>
                          <a:schemeClr val="bg1"/>
                        </a:solidFill>
                      </a:endParaRPr>
                    </a:p>
                  </a:txBody>
                  <a:tcPr>
                    <a:solidFill>
                      <a:schemeClr val="bg1">
                        <a:lumMod val="65000"/>
                      </a:schemeClr>
                    </a:solidFill>
                  </a:tcPr>
                </a:tc>
                <a:tc>
                  <a:txBody>
                    <a:bodyPr/>
                    <a:lstStyle/>
                    <a:p>
                      <a:r>
                        <a:rPr lang="fr-BE" dirty="0">
                          <a:solidFill>
                            <a:schemeClr val="bg1"/>
                          </a:solidFill>
                        </a:rPr>
                        <a:t>Young people, PEP</a:t>
                      </a:r>
                      <a:endParaRPr lang="en-BE" dirty="0">
                        <a:solidFill>
                          <a:schemeClr val="bg1"/>
                        </a:solidFill>
                      </a:endParaRPr>
                    </a:p>
                  </a:txBody>
                  <a:tcPr>
                    <a:solidFill>
                      <a:schemeClr val="bg1">
                        <a:lumMod val="65000"/>
                      </a:schemeClr>
                    </a:solidFill>
                  </a:tcPr>
                </a:tc>
                <a:tc>
                  <a:txBody>
                    <a:bodyPr/>
                    <a:lstStyle/>
                    <a:p>
                      <a:r>
                        <a:rPr lang="fr-BE" dirty="0">
                          <a:solidFill>
                            <a:schemeClr val="bg1"/>
                          </a:solidFill>
                        </a:rPr>
                        <a:t>1 </a:t>
                      </a:r>
                      <a:r>
                        <a:rPr lang="fr-BE" dirty="0" err="1">
                          <a:solidFill>
                            <a:schemeClr val="bg1"/>
                          </a:solidFill>
                        </a:rPr>
                        <a:t>week</a:t>
                      </a:r>
                      <a:r>
                        <a:rPr lang="fr-BE" dirty="0">
                          <a:solidFill>
                            <a:schemeClr val="bg1"/>
                          </a:solidFill>
                        </a:rPr>
                        <a:t> </a:t>
                      </a:r>
                      <a:r>
                        <a:rPr lang="fr-BE" dirty="0" err="1">
                          <a:solidFill>
                            <a:schemeClr val="bg1"/>
                          </a:solidFill>
                        </a:rPr>
                        <a:t>daily</a:t>
                      </a:r>
                      <a:endParaRPr lang="en-BE" dirty="0">
                        <a:solidFill>
                          <a:schemeClr val="bg1"/>
                        </a:solidFill>
                      </a:endParaRPr>
                    </a:p>
                  </a:txBody>
                  <a:tcPr>
                    <a:solidFill>
                      <a:schemeClr val="bg1">
                        <a:lumMod val="65000"/>
                      </a:schemeClr>
                    </a:solidFill>
                  </a:tcPr>
                </a:tc>
                <a:extLst>
                  <a:ext uri="{0D108BD9-81ED-4DB2-BD59-A6C34878D82A}">
                    <a16:rowId xmlns:a16="http://schemas.microsoft.com/office/drawing/2014/main" val="1784424480"/>
                  </a:ext>
                </a:extLst>
              </a:tr>
            </a:tbl>
          </a:graphicData>
        </a:graphic>
      </p:graphicFrame>
    </p:spTree>
    <p:extLst>
      <p:ext uri="{BB962C8B-B14F-4D97-AF65-F5344CB8AC3E}">
        <p14:creationId xmlns:p14="http://schemas.microsoft.com/office/powerpoint/2010/main" val="3883390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7845966-6EFC-468A-9CC7-BAB4B95854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54372" y="0"/>
            <a:ext cx="9483256" cy="6858000"/>
          </a:xfrm>
          <a:prstGeom prst="rect">
            <a:avLst/>
          </a:prstGeom>
          <a:solidFill>
            <a:srgbClr val="831A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5554383-98AF-4A47-BB65-705FAAA4BE6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Freeform: Shape 13">
            <a:extLst>
              <a:ext uri="{FF2B5EF4-FFF2-40B4-BE49-F238E27FC236}">
                <a16:creationId xmlns:a16="http://schemas.microsoft.com/office/drawing/2014/main" id="{ADAD1991-FFD1-4E94-ABAB-7560D33008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44484" y="0"/>
            <a:ext cx="7837716" cy="6858000"/>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Box 1">
            <a:extLst>
              <a:ext uri="{FF2B5EF4-FFF2-40B4-BE49-F238E27FC236}">
                <a16:creationId xmlns:a16="http://schemas.microsoft.com/office/drawing/2014/main" id="{A4C35585-FFBE-4B35-B0C4-99B708B13210}"/>
              </a:ext>
            </a:extLst>
          </p:cNvPr>
          <p:cNvSpPr txBox="1"/>
          <p:nvPr/>
        </p:nvSpPr>
        <p:spPr>
          <a:xfrm>
            <a:off x="3940613" y="2090172"/>
            <a:ext cx="4245458" cy="861774"/>
          </a:xfrm>
          <a:prstGeom prst="rect">
            <a:avLst/>
          </a:prstGeom>
          <a:noFill/>
        </p:spPr>
        <p:txBody>
          <a:bodyPr wrap="none" rtlCol="0">
            <a:spAutoFit/>
          </a:bodyPr>
          <a:lstStyle/>
          <a:p>
            <a:pPr algn="ctr"/>
            <a:r>
              <a:rPr lang="fr-BE" sz="5000" b="1" dirty="0">
                <a:solidFill>
                  <a:srgbClr val="831A42"/>
                </a:solidFill>
              </a:rPr>
              <a:t>#PovertyWatch</a:t>
            </a:r>
          </a:p>
        </p:txBody>
      </p:sp>
      <p:sp>
        <p:nvSpPr>
          <p:cNvPr id="3" name="TextBox 2">
            <a:extLst>
              <a:ext uri="{FF2B5EF4-FFF2-40B4-BE49-F238E27FC236}">
                <a16:creationId xmlns:a16="http://schemas.microsoft.com/office/drawing/2014/main" id="{0B379AF2-D294-409A-AE91-A2481B3F6923}"/>
              </a:ext>
            </a:extLst>
          </p:cNvPr>
          <p:cNvSpPr txBox="1"/>
          <p:nvPr/>
        </p:nvSpPr>
        <p:spPr>
          <a:xfrm>
            <a:off x="2909857" y="4066282"/>
            <a:ext cx="6306983" cy="1246495"/>
          </a:xfrm>
          <a:prstGeom prst="rect">
            <a:avLst/>
          </a:prstGeom>
          <a:noFill/>
        </p:spPr>
        <p:txBody>
          <a:bodyPr wrap="none" rtlCol="0">
            <a:spAutoFit/>
          </a:bodyPr>
          <a:lstStyle/>
          <a:p>
            <a:pPr algn="ctr"/>
            <a:r>
              <a:rPr lang="fr-BE" sz="4000" dirty="0">
                <a:solidFill>
                  <a:srgbClr val="576D94"/>
                </a:solidFill>
              </a:rPr>
              <a:t>Questions?</a:t>
            </a:r>
          </a:p>
          <a:p>
            <a:pPr algn="ctr"/>
            <a:r>
              <a:rPr lang="fr-BE" sz="3500" b="1" dirty="0">
                <a:solidFill>
                  <a:srgbClr val="831A42"/>
                </a:solidFill>
              </a:rPr>
              <a:t>Elke.vandermeerschen@eapn.eu</a:t>
            </a:r>
          </a:p>
        </p:txBody>
      </p:sp>
    </p:spTree>
    <p:extLst>
      <p:ext uri="{BB962C8B-B14F-4D97-AF65-F5344CB8AC3E}">
        <p14:creationId xmlns:p14="http://schemas.microsoft.com/office/powerpoint/2010/main" val="2285901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EF63CBF-C2C9-4490-8547-A62BA32407C0}"/>
              </a:ext>
            </a:extLst>
          </p:cNvPr>
          <p:cNvSpPr>
            <a:spLocks noGrp="1"/>
          </p:cNvSpPr>
          <p:nvPr>
            <p:ph type="title"/>
          </p:nvPr>
        </p:nvSpPr>
        <p:spPr>
          <a:xfrm>
            <a:off x="599661" y="147838"/>
            <a:ext cx="9352402" cy="1325563"/>
          </a:xfrm>
        </p:spPr>
        <p:txBody>
          <a:bodyPr/>
          <a:lstStyle/>
          <a:p>
            <a:r>
              <a:rPr lang="fr-BE" dirty="0" err="1"/>
              <a:t>Guiding</a:t>
            </a:r>
            <a:r>
              <a:rPr lang="fr-BE" dirty="0"/>
              <a:t> Principles for all EAPN </a:t>
            </a:r>
            <a:r>
              <a:rPr lang="fr-BE" dirty="0" err="1"/>
              <a:t>Campaigns</a:t>
            </a:r>
            <a:endParaRPr lang="en-GB" dirty="0"/>
          </a:p>
        </p:txBody>
      </p:sp>
      <p:sp>
        <p:nvSpPr>
          <p:cNvPr id="5" name="Content Placeholder 4">
            <a:extLst>
              <a:ext uri="{FF2B5EF4-FFF2-40B4-BE49-F238E27FC236}">
                <a16:creationId xmlns:a16="http://schemas.microsoft.com/office/drawing/2014/main" id="{7BF11262-89E0-4CF1-AC5A-B9526CE1DAE9}"/>
              </a:ext>
            </a:extLst>
          </p:cNvPr>
          <p:cNvSpPr>
            <a:spLocks noGrp="1"/>
          </p:cNvSpPr>
          <p:nvPr>
            <p:ph idx="1"/>
          </p:nvPr>
        </p:nvSpPr>
        <p:spPr>
          <a:xfrm>
            <a:off x="838200" y="1473401"/>
            <a:ext cx="10515600" cy="4597545"/>
          </a:xfrm>
        </p:spPr>
        <p:txBody>
          <a:bodyPr>
            <a:normAutofit/>
          </a:bodyPr>
          <a:lstStyle/>
          <a:p>
            <a:pPr lvl="0"/>
            <a:r>
              <a:rPr lang="en-GB" sz="3200" dirty="0"/>
              <a:t>Campaign with a national and EU level wing</a:t>
            </a:r>
            <a:endParaRPr lang="en-BE" sz="3200" dirty="0"/>
          </a:p>
          <a:p>
            <a:pPr lvl="0"/>
            <a:r>
              <a:rPr lang="en-GB" sz="3200" dirty="0"/>
              <a:t>Flexible campaign in terms of engagement/capacity of the members</a:t>
            </a:r>
            <a:endParaRPr lang="en-BE" sz="3200" dirty="0"/>
          </a:p>
          <a:p>
            <a:pPr lvl="0"/>
            <a:r>
              <a:rPr lang="en-GB" sz="3200" dirty="0"/>
              <a:t>Including awareness raising, amplifying voices and faces of people experiencing poverty, stories from the ground</a:t>
            </a:r>
            <a:endParaRPr lang="en-BE" sz="3200" dirty="0"/>
          </a:p>
          <a:p>
            <a:pPr lvl="0"/>
            <a:r>
              <a:rPr lang="en-GB" sz="3200" dirty="0"/>
              <a:t>Campaign with possible high reach without severe budgetary implications, reaching out beyond our usual suspects, making use of social media and visual materials</a:t>
            </a:r>
            <a:endParaRPr lang="en-BE" sz="3200" dirty="0"/>
          </a:p>
          <a:p>
            <a:pPr lvl="0"/>
            <a:r>
              <a:rPr lang="en-GB" sz="3200" dirty="0"/>
              <a:t>Campaign with a self-disseminating, multiplying potential </a:t>
            </a:r>
            <a:endParaRPr lang="en-BE" sz="3200" dirty="0"/>
          </a:p>
        </p:txBody>
      </p:sp>
    </p:spTree>
    <p:extLst>
      <p:ext uri="{BB962C8B-B14F-4D97-AF65-F5344CB8AC3E}">
        <p14:creationId xmlns:p14="http://schemas.microsoft.com/office/powerpoint/2010/main" val="1291240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69C558-0944-44DA-B449-D75FC76EA6B9}"/>
              </a:ext>
            </a:extLst>
          </p:cNvPr>
          <p:cNvSpPr>
            <a:spLocks noGrp="1"/>
          </p:cNvSpPr>
          <p:nvPr>
            <p:ph sz="half" idx="1"/>
          </p:nvPr>
        </p:nvSpPr>
        <p:spPr>
          <a:xfrm>
            <a:off x="838200" y="1073425"/>
            <a:ext cx="5181600" cy="5103537"/>
          </a:xfrm>
        </p:spPr>
        <p:txBody>
          <a:bodyPr>
            <a:normAutofit/>
          </a:bodyPr>
          <a:lstStyle/>
          <a:p>
            <a:pPr marL="0" indent="0">
              <a:buNone/>
            </a:pPr>
            <a:endParaRPr lang="fr-BE" sz="3000" b="1" dirty="0">
              <a:solidFill>
                <a:srgbClr val="914E5F"/>
              </a:solidFill>
            </a:endParaRPr>
          </a:p>
          <a:p>
            <a:pPr lvl="0"/>
            <a:r>
              <a:rPr lang="en-GB" dirty="0"/>
              <a:t>Raise awareness about poverty, social exclusion and inequality</a:t>
            </a:r>
            <a:endParaRPr lang="en-BE" dirty="0"/>
          </a:p>
          <a:p>
            <a:pPr lvl="0"/>
            <a:r>
              <a:rPr lang="en-GB" dirty="0"/>
              <a:t>Strengthen the ambition of the European Institutions to fight poverty, social exclusion and inequality</a:t>
            </a:r>
            <a:endParaRPr lang="en-BE" dirty="0"/>
          </a:p>
          <a:p>
            <a:pPr lvl="0"/>
            <a:r>
              <a:rPr lang="en-GB" dirty="0"/>
              <a:t>Strengthen the ambition of the (local, regional and) national governments to fight poverty, social exclusion and inequality</a:t>
            </a:r>
            <a:endParaRPr lang="en-BE" dirty="0"/>
          </a:p>
        </p:txBody>
      </p:sp>
      <p:sp>
        <p:nvSpPr>
          <p:cNvPr id="4" name="Content Placeholder 3">
            <a:extLst>
              <a:ext uri="{FF2B5EF4-FFF2-40B4-BE49-F238E27FC236}">
                <a16:creationId xmlns:a16="http://schemas.microsoft.com/office/drawing/2014/main" id="{1C695BC0-CD85-4DDA-A961-449616AAF73E}"/>
              </a:ext>
            </a:extLst>
          </p:cNvPr>
          <p:cNvSpPr>
            <a:spLocks noGrp="1"/>
          </p:cNvSpPr>
          <p:nvPr>
            <p:ph sz="half" idx="2"/>
          </p:nvPr>
        </p:nvSpPr>
        <p:spPr>
          <a:xfrm>
            <a:off x="6334539" y="810619"/>
            <a:ext cx="5377071" cy="5595072"/>
          </a:xfrm>
        </p:spPr>
        <p:txBody>
          <a:bodyPr>
            <a:normAutofit/>
          </a:bodyPr>
          <a:lstStyle/>
          <a:p>
            <a:pPr lvl="0"/>
            <a:r>
              <a:rPr lang="fr-BE" dirty="0"/>
              <a:t>Highlight the impact of COVID19 on PeP</a:t>
            </a:r>
            <a:endParaRPr lang="en-BE" dirty="0"/>
          </a:p>
          <a:p>
            <a:pPr lvl="0"/>
            <a:r>
              <a:rPr lang="fr-BE" dirty="0" err="1"/>
              <a:t>Strengthen</a:t>
            </a:r>
            <a:r>
              <a:rPr lang="fr-BE" dirty="0"/>
              <a:t> support for the </a:t>
            </a:r>
            <a:r>
              <a:rPr lang="fr-BE" dirty="0" err="1"/>
              <a:t>fight</a:t>
            </a:r>
            <a:r>
              <a:rPr lang="fr-BE" dirty="0"/>
              <a:t> </a:t>
            </a:r>
            <a:r>
              <a:rPr lang="fr-BE" dirty="0" err="1"/>
              <a:t>against</a:t>
            </a:r>
            <a:r>
              <a:rPr lang="fr-BE" dirty="0"/>
              <a:t> </a:t>
            </a:r>
            <a:r>
              <a:rPr lang="fr-BE" dirty="0" err="1"/>
              <a:t>poverty</a:t>
            </a:r>
            <a:r>
              <a:rPr lang="fr-BE" dirty="0"/>
              <a:t> in the </a:t>
            </a:r>
            <a:r>
              <a:rPr lang="fr-BE" dirty="0" err="1"/>
              <a:t>context</a:t>
            </a:r>
            <a:r>
              <a:rPr lang="fr-BE" dirty="0"/>
              <a:t> of COVID19 </a:t>
            </a:r>
            <a:r>
              <a:rPr lang="fr-BE" dirty="0" err="1"/>
              <a:t>recovery</a:t>
            </a:r>
            <a:r>
              <a:rPr lang="fr-BE" dirty="0"/>
              <a:t> plans, </a:t>
            </a:r>
            <a:r>
              <a:rPr lang="fr-BE" dirty="0" err="1"/>
              <a:t>making</a:t>
            </a:r>
            <a:r>
              <a:rPr lang="fr-BE" dirty="0"/>
              <a:t> sure the </a:t>
            </a:r>
            <a:r>
              <a:rPr lang="fr-BE" dirty="0" err="1"/>
              <a:t>poor</a:t>
            </a:r>
            <a:r>
              <a:rPr lang="fr-BE" dirty="0"/>
              <a:t> </a:t>
            </a:r>
            <a:r>
              <a:rPr lang="fr-BE" dirty="0" err="1"/>
              <a:t>don’t</a:t>
            </a:r>
            <a:r>
              <a:rPr lang="fr-BE" dirty="0"/>
              <a:t> </a:t>
            </a:r>
            <a:r>
              <a:rPr lang="fr-BE" dirty="0" err="1"/>
              <a:t>pay</a:t>
            </a:r>
            <a:r>
              <a:rPr lang="fr-BE" dirty="0"/>
              <a:t> the </a:t>
            </a:r>
            <a:r>
              <a:rPr lang="fr-BE" dirty="0" err="1"/>
              <a:t>price</a:t>
            </a:r>
            <a:r>
              <a:rPr lang="fr-BE" dirty="0"/>
              <a:t>.</a:t>
            </a:r>
          </a:p>
          <a:p>
            <a:pPr lvl="0"/>
            <a:r>
              <a:rPr lang="en-GB" dirty="0">
                <a:effectLst/>
                <a:latin typeface="Calibri" panose="020F0502020204030204" pitchFamily="34" charset="0"/>
                <a:ea typeface="Times New Roman" panose="02020603050405020304" pitchFamily="18" charset="0"/>
              </a:rPr>
              <a:t>Positioned </a:t>
            </a:r>
            <a:r>
              <a:rPr lang="en-GB" b="1" dirty="0">
                <a:effectLst/>
                <a:latin typeface="Calibri" panose="020F0502020204030204" pitchFamily="34" charset="0"/>
                <a:ea typeface="Times New Roman" panose="02020603050405020304" pitchFamily="18" charset="0"/>
              </a:rPr>
              <a:t>Poverty Watch</a:t>
            </a:r>
            <a:r>
              <a:rPr lang="en-GB" dirty="0">
                <a:effectLst/>
                <a:latin typeface="Calibri" panose="020F0502020204030204" pitchFamily="34" charset="0"/>
                <a:ea typeface="Times New Roman" panose="02020603050405020304" pitchFamily="18" charset="0"/>
              </a:rPr>
              <a:t> at the national and European level so that it is seen as the equivalent of the </a:t>
            </a:r>
            <a:r>
              <a:rPr lang="en-GB" u="sng" dirty="0">
                <a:solidFill>
                  <a:srgbClr val="0563C1"/>
                </a:solidFill>
                <a:effectLst/>
                <a:latin typeface="Calibri" panose="020F0502020204030204" pitchFamily="34" charset="0"/>
                <a:ea typeface="Times New Roman" panose="02020603050405020304" pitchFamily="18" charset="0"/>
                <a:hlinkClick r:id="rId3"/>
              </a:rPr>
              <a:t>Oxfam Inequality report</a:t>
            </a:r>
            <a:r>
              <a:rPr lang="en-GB" dirty="0">
                <a:effectLst/>
                <a:latin typeface="Calibri" panose="020F0502020204030204" pitchFamily="34" charset="0"/>
                <a:ea typeface="Times New Roman" panose="02020603050405020304" pitchFamily="18" charset="0"/>
              </a:rPr>
              <a:t> in terms of public, political and media attention – it should be </a:t>
            </a:r>
            <a:r>
              <a:rPr lang="en-GB" b="1" dirty="0">
                <a:effectLst/>
                <a:latin typeface="Calibri" panose="020F0502020204030204" pitchFamily="34" charset="0"/>
                <a:ea typeface="Times New Roman" panose="02020603050405020304" pitchFamily="18" charset="0"/>
              </a:rPr>
              <a:t>the </a:t>
            </a:r>
            <a:r>
              <a:rPr lang="en-GB" dirty="0">
                <a:effectLst/>
                <a:latin typeface="Calibri" panose="020F0502020204030204" pitchFamily="34" charset="0"/>
                <a:ea typeface="Times New Roman" panose="02020603050405020304" pitchFamily="18" charset="0"/>
              </a:rPr>
              <a:t>publication of 1710</a:t>
            </a:r>
            <a:endParaRPr lang="en-BE" dirty="0">
              <a:effectLst/>
              <a:latin typeface="Calibri" panose="020F0502020204030204" pitchFamily="34" charset="0"/>
              <a:ea typeface="Calibri" panose="020F0502020204030204" pitchFamily="34" charset="0"/>
            </a:endParaRPr>
          </a:p>
        </p:txBody>
      </p:sp>
      <p:sp>
        <p:nvSpPr>
          <p:cNvPr id="5" name="Title 3">
            <a:extLst>
              <a:ext uri="{FF2B5EF4-FFF2-40B4-BE49-F238E27FC236}">
                <a16:creationId xmlns:a16="http://schemas.microsoft.com/office/drawing/2014/main" id="{BBC4A7E6-BEF5-4F5F-852C-4FFE2B594216}"/>
              </a:ext>
            </a:extLst>
          </p:cNvPr>
          <p:cNvSpPr>
            <a:spLocks noGrp="1"/>
          </p:cNvSpPr>
          <p:nvPr>
            <p:ph type="title"/>
          </p:nvPr>
        </p:nvSpPr>
        <p:spPr>
          <a:xfrm>
            <a:off x="241852" y="147838"/>
            <a:ext cx="9352402" cy="1325563"/>
          </a:xfrm>
        </p:spPr>
        <p:txBody>
          <a:bodyPr/>
          <a:lstStyle/>
          <a:p>
            <a:r>
              <a:rPr lang="fr-BE" dirty="0"/>
              <a:t>Campaign Objectives</a:t>
            </a:r>
            <a:endParaRPr lang="en-GB" dirty="0"/>
          </a:p>
        </p:txBody>
      </p:sp>
    </p:spTree>
    <p:extLst>
      <p:ext uri="{BB962C8B-B14F-4D97-AF65-F5344CB8AC3E}">
        <p14:creationId xmlns:p14="http://schemas.microsoft.com/office/powerpoint/2010/main" val="27023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EF63CBF-C2C9-4490-8547-A62BA32407C0}"/>
              </a:ext>
            </a:extLst>
          </p:cNvPr>
          <p:cNvSpPr>
            <a:spLocks noGrp="1"/>
          </p:cNvSpPr>
          <p:nvPr>
            <p:ph type="title"/>
          </p:nvPr>
        </p:nvSpPr>
        <p:spPr>
          <a:xfrm>
            <a:off x="241852" y="147838"/>
            <a:ext cx="9352402" cy="1325563"/>
          </a:xfrm>
        </p:spPr>
        <p:txBody>
          <a:bodyPr/>
          <a:lstStyle/>
          <a:p>
            <a:r>
              <a:rPr lang="fr-BE" dirty="0"/>
              <a:t>Campaign content: 3 aspects</a:t>
            </a:r>
            <a:endParaRPr lang="en-GB" dirty="0"/>
          </a:p>
        </p:txBody>
      </p:sp>
      <p:sp>
        <p:nvSpPr>
          <p:cNvPr id="5" name="Content Placeholder 4">
            <a:extLst>
              <a:ext uri="{FF2B5EF4-FFF2-40B4-BE49-F238E27FC236}">
                <a16:creationId xmlns:a16="http://schemas.microsoft.com/office/drawing/2014/main" id="{7BF11262-89E0-4CF1-AC5A-B9526CE1DAE9}"/>
              </a:ext>
            </a:extLst>
          </p:cNvPr>
          <p:cNvSpPr>
            <a:spLocks noGrp="1"/>
          </p:cNvSpPr>
          <p:nvPr>
            <p:ph idx="1"/>
          </p:nvPr>
        </p:nvSpPr>
        <p:spPr>
          <a:xfrm>
            <a:off x="838200" y="1473401"/>
            <a:ext cx="10515600" cy="4597545"/>
          </a:xfrm>
        </p:spPr>
        <p:txBody>
          <a:bodyPr>
            <a:noAutofit/>
          </a:bodyPr>
          <a:lstStyle/>
          <a:p>
            <a:r>
              <a:rPr lang="en-GB" sz="3300" b="1" dirty="0">
                <a:solidFill>
                  <a:srgbClr val="914E5F"/>
                </a:solidFill>
              </a:rPr>
              <a:t>Message and visual developed by National Networks:</a:t>
            </a:r>
          </a:p>
          <a:p>
            <a:pPr lvl="1"/>
            <a:r>
              <a:rPr lang="en-GB" sz="3300" dirty="0">
                <a:solidFill>
                  <a:srgbClr val="914E5F"/>
                </a:solidFill>
              </a:rPr>
              <a:t>National Coordinator leading</a:t>
            </a:r>
          </a:p>
          <a:p>
            <a:pPr lvl="1"/>
            <a:r>
              <a:rPr lang="en-GB" sz="3300" dirty="0">
                <a:solidFill>
                  <a:srgbClr val="914E5F"/>
                </a:solidFill>
              </a:rPr>
              <a:t>Developed with people experiencing poverty</a:t>
            </a:r>
          </a:p>
          <a:p>
            <a:pPr lvl="1"/>
            <a:r>
              <a:rPr lang="en-GB" sz="3300" dirty="0">
                <a:solidFill>
                  <a:srgbClr val="914E5F"/>
                </a:solidFill>
              </a:rPr>
              <a:t>Based on National Poverty Watch</a:t>
            </a:r>
            <a:endParaRPr lang="en-BE" sz="3300" dirty="0"/>
          </a:p>
          <a:p>
            <a:pPr lvl="0"/>
            <a:r>
              <a:rPr lang="en-GB" sz="3300" b="1" dirty="0">
                <a:solidFill>
                  <a:srgbClr val="914E5F"/>
                </a:solidFill>
              </a:rPr>
              <a:t>Drawings</a:t>
            </a:r>
            <a:r>
              <a:rPr lang="en-GB" sz="3300" dirty="0">
                <a:solidFill>
                  <a:srgbClr val="914E5F"/>
                </a:solidFill>
              </a:rPr>
              <a:t> developed by Andreea Buzec for the Poverty Watch highlighting the </a:t>
            </a:r>
            <a:r>
              <a:rPr lang="en-GB" sz="3300" b="1" dirty="0">
                <a:solidFill>
                  <a:srgbClr val="914E5F"/>
                </a:solidFill>
              </a:rPr>
              <a:t>key elements of the Poverty Watch</a:t>
            </a:r>
          </a:p>
          <a:p>
            <a:pPr lvl="0"/>
            <a:r>
              <a:rPr lang="en-GB" sz="3300" b="1" dirty="0">
                <a:solidFill>
                  <a:srgbClr val="914E5F"/>
                </a:solidFill>
              </a:rPr>
              <a:t>The Poverty Watch (link): All NN Poverty Watches will be presented on the EAPN website (interactive map)</a:t>
            </a:r>
            <a:endParaRPr lang="en-BE" sz="3300" dirty="0"/>
          </a:p>
        </p:txBody>
      </p:sp>
    </p:spTree>
    <p:extLst>
      <p:ext uri="{BB962C8B-B14F-4D97-AF65-F5344CB8AC3E}">
        <p14:creationId xmlns:p14="http://schemas.microsoft.com/office/powerpoint/2010/main" val="445171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EF63CBF-C2C9-4490-8547-A62BA32407C0}"/>
              </a:ext>
            </a:extLst>
          </p:cNvPr>
          <p:cNvSpPr>
            <a:spLocks noGrp="1"/>
          </p:cNvSpPr>
          <p:nvPr>
            <p:ph type="title"/>
          </p:nvPr>
        </p:nvSpPr>
        <p:spPr/>
        <p:txBody>
          <a:bodyPr/>
          <a:lstStyle/>
          <a:p>
            <a:r>
              <a:rPr lang="fr-BE" dirty="0"/>
              <a:t>Campaign actions and </a:t>
            </a:r>
            <a:r>
              <a:rPr lang="fr-BE" dirty="0" err="1"/>
              <a:t>tools</a:t>
            </a:r>
            <a:endParaRPr lang="en-GB" dirty="0"/>
          </a:p>
        </p:txBody>
      </p:sp>
      <p:sp>
        <p:nvSpPr>
          <p:cNvPr id="5" name="Content Placeholder 4">
            <a:extLst>
              <a:ext uri="{FF2B5EF4-FFF2-40B4-BE49-F238E27FC236}">
                <a16:creationId xmlns:a16="http://schemas.microsoft.com/office/drawing/2014/main" id="{7BF11262-89E0-4CF1-AC5A-B9526CE1DAE9}"/>
              </a:ext>
            </a:extLst>
          </p:cNvPr>
          <p:cNvSpPr>
            <a:spLocks noGrp="1"/>
          </p:cNvSpPr>
          <p:nvPr>
            <p:ph idx="1"/>
          </p:nvPr>
        </p:nvSpPr>
        <p:spPr>
          <a:xfrm>
            <a:off x="838200" y="1473401"/>
            <a:ext cx="10515600" cy="4597545"/>
          </a:xfrm>
        </p:spPr>
        <p:txBody>
          <a:bodyPr>
            <a:normAutofit/>
          </a:bodyPr>
          <a:lstStyle/>
          <a:p>
            <a:r>
              <a:rPr lang="en-GB" b="1" dirty="0"/>
              <a:t>Social Media Campaign</a:t>
            </a:r>
            <a:endParaRPr lang="en-BE" b="1" dirty="0"/>
          </a:p>
          <a:p>
            <a:pPr lvl="1"/>
            <a:r>
              <a:rPr lang="fr-BE" dirty="0" err="1"/>
              <a:t>Using</a:t>
            </a:r>
            <a:r>
              <a:rPr lang="fr-BE" dirty="0"/>
              <a:t> the </a:t>
            </a:r>
            <a:r>
              <a:rPr lang="fr-BE" dirty="0" err="1"/>
              <a:t>materials</a:t>
            </a:r>
            <a:r>
              <a:rPr lang="fr-BE" dirty="0"/>
              <a:t> </a:t>
            </a:r>
            <a:r>
              <a:rPr lang="fr-BE" dirty="0" err="1"/>
              <a:t>developed</a:t>
            </a:r>
            <a:r>
              <a:rPr lang="fr-BE" dirty="0"/>
              <a:t> by NN, Andreea, and the Poverty Watches</a:t>
            </a:r>
          </a:p>
          <a:p>
            <a:pPr lvl="1"/>
            <a:r>
              <a:rPr lang="fr-BE" dirty="0"/>
              <a:t>In a </a:t>
            </a:r>
            <a:r>
              <a:rPr lang="fr-BE" dirty="0" err="1"/>
              <a:t>similar</a:t>
            </a:r>
            <a:r>
              <a:rPr lang="fr-BE" dirty="0"/>
              <a:t> </a:t>
            </a:r>
            <a:r>
              <a:rPr lang="fr-BE" dirty="0" err="1"/>
              <a:t>visual</a:t>
            </a:r>
            <a:r>
              <a:rPr lang="fr-BE" dirty="0"/>
              <a:t> style (</a:t>
            </a:r>
            <a:r>
              <a:rPr lang="fr-BE" dirty="0" err="1"/>
              <a:t>developed</a:t>
            </a:r>
            <a:r>
              <a:rPr lang="fr-BE" dirty="0"/>
              <a:t> by EAPN </a:t>
            </a:r>
            <a:r>
              <a:rPr lang="fr-BE" dirty="0" err="1"/>
              <a:t>comms</a:t>
            </a:r>
            <a:r>
              <a:rPr lang="fr-BE" dirty="0"/>
              <a:t> team)</a:t>
            </a:r>
          </a:p>
          <a:p>
            <a:pPr lvl="1"/>
            <a:r>
              <a:rPr lang="fr-BE" dirty="0" err="1"/>
              <a:t>Highlighting</a:t>
            </a:r>
            <a:r>
              <a:rPr lang="fr-BE" dirty="0"/>
              <a:t> </a:t>
            </a:r>
            <a:r>
              <a:rPr lang="fr-BE" dirty="0" err="1"/>
              <a:t>both</a:t>
            </a:r>
            <a:r>
              <a:rPr lang="fr-BE" dirty="0"/>
              <a:t> the national and European </a:t>
            </a:r>
            <a:r>
              <a:rPr lang="fr-BE" dirty="0" err="1"/>
              <a:t>level</a:t>
            </a:r>
            <a:r>
              <a:rPr lang="fr-BE" dirty="0"/>
              <a:t> key messages and reports</a:t>
            </a:r>
          </a:p>
          <a:p>
            <a:pPr marL="457200" lvl="1" indent="0">
              <a:buNone/>
            </a:pPr>
            <a:endParaRPr lang="en-BE" dirty="0"/>
          </a:p>
          <a:p>
            <a:r>
              <a:rPr lang="en-GB" b="1" dirty="0"/>
              <a:t>Press and Media</a:t>
            </a:r>
            <a:endParaRPr lang="en-BE" b="1" dirty="0"/>
          </a:p>
          <a:p>
            <a:pPr lvl="1"/>
            <a:r>
              <a:rPr lang="en-GB" dirty="0"/>
              <a:t>Op-ed (Politico?), linking the Council Conclusions (MI) to the Poverty Watches, the ‘state of play’ of poverty and inequality in Europe, sense of urgency to use recovery plans to fight poverty and inequality (and avoid making less well off people pay)</a:t>
            </a:r>
            <a:endParaRPr lang="en-BE" dirty="0"/>
          </a:p>
          <a:p>
            <a:pPr lvl="1"/>
            <a:r>
              <a:rPr lang="en-GB" dirty="0"/>
              <a:t>Contacting other channels at EU level, what about the national level?</a:t>
            </a:r>
            <a:endParaRPr lang="en-BE" dirty="0"/>
          </a:p>
        </p:txBody>
      </p:sp>
    </p:spTree>
    <p:extLst>
      <p:ext uri="{BB962C8B-B14F-4D97-AF65-F5344CB8AC3E}">
        <p14:creationId xmlns:p14="http://schemas.microsoft.com/office/powerpoint/2010/main" val="319383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EF63CBF-C2C9-4490-8547-A62BA32407C0}"/>
              </a:ext>
            </a:extLst>
          </p:cNvPr>
          <p:cNvSpPr>
            <a:spLocks noGrp="1"/>
          </p:cNvSpPr>
          <p:nvPr>
            <p:ph type="title"/>
          </p:nvPr>
        </p:nvSpPr>
        <p:spPr/>
        <p:txBody>
          <a:bodyPr/>
          <a:lstStyle/>
          <a:p>
            <a:r>
              <a:rPr lang="fr-BE" dirty="0"/>
              <a:t>Campaign Style</a:t>
            </a:r>
            <a:endParaRPr lang="en-GB" dirty="0"/>
          </a:p>
        </p:txBody>
      </p:sp>
      <p:sp>
        <p:nvSpPr>
          <p:cNvPr id="5" name="Content Placeholder 4">
            <a:extLst>
              <a:ext uri="{FF2B5EF4-FFF2-40B4-BE49-F238E27FC236}">
                <a16:creationId xmlns:a16="http://schemas.microsoft.com/office/drawing/2014/main" id="{7BF11262-89E0-4CF1-AC5A-B9526CE1DAE9}"/>
              </a:ext>
            </a:extLst>
          </p:cNvPr>
          <p:cNvSpPr>
            <a:spLocks noGrp="1"/>
          </p:cNvSpPr>
          <p:nvPr>
            <p:ph idx="1"/>
          </p:nvPr>
        </p:nvSpPr>
        <p:spPr>
          <a:xfrm>
            <a:off x="838200" y="1473401"/>
            <a:ext cx="10515600" cy="4597545"/>
          </a:xfrm>
        </p:spPr>
        <p:txBody>
          <a:bodyPr>
            <a:normAutofit/>
          </a:bodyPr>
          <a:lstStyle/>
          <a:p>
            <a:r>
              <a:rPr lang="en-GB" b="1" dirty="0"/>
              <a:t>Content style and language: Social Media </a:t>
            </a:r>
            <a:r>
              <a:rPr lang="fr-BE" b="1" dirty="0"/>
              <a:t>Platform </a:t>
            </a:r>
            <a:r>
              <a:rPr lang="fr-BE" b="1" dirty="0" err="1"/>
              <a:t>dependent</a:t>
            </a:r>
            <a:endParaRPr lang="fr-BE" b="1" dirty="0"/>
          </a:p>
          <a:p>
            <a:pPr lvl="1"/>
            <a:r>
              <a:rPr lang="fr-BE" dirty="0"/>
              <a:t>Twitter: more </a:t>
            </a:r>
            <a:r>
              <a:rPr lang="fr-BE" dirty="0" err="1"/>
              <a:t>advocacy</a:t>
            </a:r>
            <a:r>
              <a:rPr lang="fr-BE" dirty="0"/>
              <a:t> </a:t>
            </a:r>
            <a:r>
              <a:rPr lang="fr-BE" dirty="0" err="1"/>
              <a:t>focused</a:t>
            </a:r>
            <a:endParaRPr lang="fr-BE" dirty="0"/>
          </a:p>
          <a:p>
            <a:pPr lvl="1"/>
            <a:r>
              <a:rPr lang="fr-BE" dirty="0"/>
              <a:t>Facebook: focus on reality of </a:t>
            </a:r>
            <a:r>
              <a:rPr lang="fr-BE" dirty="0" err="1"/>
              <a:t>poverty</a:t>
            </a:r>
            <a:r>
              <a:rPr lang="fr-BE" dirty="0"/>
              <a:t> in your country (show and tell, use images, </a:t>
            </a:r>
            <a:r>
              <a:rPr lang="fr-BE" dirty="0" err="1"/>
              <a:t>video</a:t>
            </a:r>
            <a:r>
              <a:rPr lang="fr-BE" dirty="0"/>
              <a:t> and </a:t>
            </a:r>
            <a:r>
              <a:rPr lang="fr-BE" dirty="0" err="1"/>
              <a:t>text</a:t>
            </a:r>
            <a:r>
              <a:rPr lang="fr-BE" dirty="0"/>
              <a:t> in plain </a:t>
            </a:r>
            <a:r>
              <a:rPr lang="fr-BE" dirty="0" err="1"/>
              <a:t>language</a:t>
            </a:r>
            <a:r>
              <a:rPr lang="fr-BE" dirty="0"/>
              <a:t>)</a:t>
            </a:r>
          </a:p>
          <a:p>
            <a:pPr lvl="1"/>
            <a:r>
              <a:rPr lang="fr-BE" dirty="0"/>
              <a:t>Instagram: focus on reality with </a:t>
            </a:r>
            <a:r>
              <a:rPr lang="fr-BE" dirty="0" err="1"/>
              <a:t>emphasis</a:t>
            </a:r>
            <a:r>
              <a:rPr lang="fr-BE" dirty="0"/>
              <a:t> on </a:t>
            </a:r>
            <a:r>
              <a:rPr lang="fr-BE" dirty="0" err="1"/>
              <a:t>visual</a:t>
            </a:r>
            <a:r>
              <a:rPr lang="fr-BE" dirty="0"/>
              <a:t> </a:t>
            </a:r>
            <a:r>
              <a:rPr lang="fr-BE" dirty="0" err="1"/>
              <a:t>materials</a:t>
            </a:r>
            <a:r>
              <a:rPr lang="fr-BE" dirty="0"/>
              <a:t>: ‘show, </a:t>
            </a:r>
            <a:r>
              <a:rPr lang="fr-BE" dirty="0" err="1"/>
              <a:t>don’t</a:t>
            </a:r>
            <a:r>
              <a:rPr lang="fr-BE" dirty="0"/>
              <a:t> tell’!</a:t>
            </a:r>
          </a:p>
          <a:p>
            <a:r>
              <a:rPr lang="fr-BE" b="1" dirty="0"/>
              <a:t>Visual style:</a:t>
            </a:r>
          </a:p>
          <a:p>
            <a:pPr lvl="1"/>
            <a:r>
              <a:rPr lang="fr-BE" dirty="0"/>
              <a:t>Common </a:t>
            </a:r>
            <a:r>
              <a:rPr lang="fr-BE" dirty="0" err="1"/>
              <a:t>visual</a:t>
            </a:r>
            <a:r>
              <a:rPr lang="fr-BE" dirty="0"/>
              <a:t> style, </a:t>
            </a:r>
            <a:r>
              <a:rPr lang="fr-BE" dirty="0" err="1"/>
              <a:t>created</a:t>
            </a:r>
            <a:r>
              <a:rPr lang="fr-BE" dirty="0"/>
              <a:t> by EAPN Europe, </a:t>
            </a:r>
            <a:r>
              <a:rPr lang="fr-BE" dirty="0" err="1"/>
              <a:t>using</a:t>
            </a:r>
            <a:r>
              <a:rPr lang="fr-BE" dirty="0"/>
              <a:t> </a:t>
            </a:r>
            <a:r>
              <a:rPr lang="fr-BE" dirty="0" err="1"/>
              <a:t>Canva</a:t>
            </a:r>
            <a:r>
              <a:rPr lang="fr-BE" dirty="0"/>
              <a:t>: </a:t>
            </a:r>
            <a:r>
              <a:rPr lang="fr-BE" dirty="0" err="1"/>
              <a:t>account</a:t>
            </a:r>
            <a:r>
              <a:rPr lang="fr-BE" dirty="0"/>
              <a:t>/open files </a:t>
            </a:r>
            <a:r>
              <a:rPr lang="fr-BE" dirty="0" err="1"/>
              <a:t>will</a:t>
            </a:r>
            <a:r>
              <a:rPr lang="fr-BE" dirty="0"/>
              <a:t> </a:t>
            </a:r>
            <a:r>
              <a:rPr lang="fr-BE" dirty="0" err="1"/>
              <a:t>be</a:t>
            </a:r>
            <a:r>
              <a:rPr lang="fr-BE" dirty="0"/>
              <a:t> </a:t>
            </a:r>
            <a:r>
              <a:rPr lang="fr-BE" dirty="0" err="1"/>
              <a:t>shared</a:t>
            </a:r>
            <a:r>
              <a:rPr lang="fr-BE" dirty="0"/>
              <a:t> </a:t>
            </a:r>
            <a:r>
              <a:rPr lang="fr-BE" dirty="0" err="1"/>
              <a:t>so</a:t>
            </a:r>
            <a:r>
              <a:rPr lang="fr-BE" dirty="0"/>
              <a:t> </a:t>
            </a:r>
            <a:r>
              <a:rPr lang="fr-BE" dirty="0" err="1"/>
              <a:t>members</a:t>
            </a:r>
            <a:r>
              <a:rPr lang="fr-BE" dirty="0"/>
              <a:t> can use the same style for </a:t>
            </a:r>
            <a:r>
              <a:rPr lang="fr-BE" dirty="0" err="1"/>
              <a:t>their</a:t>
            </a:r>
            <a:r>
              <a:rPr lang="fr-BE" dirty="0"/>
              <a:t> </a:t>
            </a:r>
            <a:r>
              <a:rPr lang="fr-BE" dirty="0" err="1"/>
              <a:t>own</a:t>
            </a:r>
            <a:r>
              <a:rPr lang="fr-BE" dirty="0"/>
              <a:t> </a:t>
            </a:r>
            <a:r>
              <a:rPr lang="fr-BE" dirty="0" err="1"/>
              <a:t>materials</a:t>
            </a:r>
            <a:endParaRPr lang="fr-BE" dirty="0"/>
          </a:p>
          <a:p>
            <a:pPr lvl="1"/>
            <a:r>
              <a:rPr lang="fr-BE" dirty="0"/>
              <a:t>EAPN Europe can support </a:t>
            </a:r>
            <a:r>
              <a:rPr lang="fr-BE" dirty="0" err="1"/>
              <a:t>members</a:t>
            </a:r>
            <a:r>
              <a:rPr lang="fr-BE" dirty="0"/>
              <a:t> </a:t>
            </a:r>
            <a:r>
              <a:rPr lang="fr-BE" dirty="0" err="1"/>
              <a:t>who</a:t>
            </a:r>
            <a:r>
              <a:rPr lang="fr-BE" dirty="0"/>
              <a:t> </a:t>
            </a:r>
            <a:r>
              <a:rPr lang="fr-BE" dirty="0" err="1"/>
              <a:t>want</a:t>
            </a:r>
            <a:r>
              <a:rPr lang="fr-BE" dirty="0"/>
              <a:t> help to translate </a:t>
            </a:r>
            <a:r>
              <a:rPr lang="fr-BE" dirty="0" err="1"/>
              <a:t>their</a:t>
            </a:r>
            <a:r>
              <a:rPr lang="fr-BE" dirty="0"/>
              <a:t> </a:t>
            </a:r>
            <a:r>
              <a:rPr lang="fr-BE" dirty="0" err="1"/>
              <a:t>materials</a:t>
            </a:r>
            <a:r>
              <a:rPr lang="fr-BE" dirty="0"/>
              <a:t> </a:t>
            </a:r>
            <a:r>
              <a:rPr lang="fr-BE" dirty="0" err="1"/>
              <a:t>using</a:t>
            </a:r>
            <a:r>
              <a:rPr lang="fr-BE" dirty="0"/>
              <a:t> the Campaign style</a:t>
            </a:r>
            <a:endParaRPr lang="en-BE" dirty="0"/>
          </a:p>
        </p:txBody>
      </p:sp>
    </p:spTree>
    <p:extLst>
      <p:ext uri="{BB962C8B-B14F-4D97-AF65-F5344CB8AC3E}">
        <p14:creationId xmlns:p14="http://schemas.microsoft.com/office/powerpoint/2010/main" val="1356704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EF63CBF-C2C9-4490-8547-A62BA32407C0}"/>
              </a:ext>
            </a:extLst>
          </p:cNvPr>
          <p:cNvSpPr>
            <a:spLocks noGrp="1"/>
          </p:cNvSpPr>
          <p:nvPr>
            <p:ph type="title"/>
          </p:nvPr>
        </p:nvSpPr>
        <p:spPr/>
        <p:txBody>
          <a:bodyPr/>
          <a:lstStyle/>
          <a:p>
            <a:r>
              <a:rPr lang="fr-BE" dirty="0"/>
              <a:t>Campaign Style</a:t>
            </a:r>
            <a:endParaRPr lang="en-GB" dirty="0"/>
          </a:p>
        </p:txBody>
      </p:sp>
      <p:sp>
        <p:nvSpPr>
          <p:cNvPr id="5" name="Content Placeholder 4">
            <a:extLst>
              <a:ext uri="{FF2B5EF4-FFF2-40B4-BE49-F238E27FC236}">
                <a16:creationId xmlns:a16="http://schemas.microsoft.com/office/drawing/2014/main" id="{7BF11262-89E0-4CF1-AC5A-B9526CE1DAE9}"/>
              </a:ext>
            </a:extLst>
          </p:cNvPr>
          <p:cNvSpPr>
            <a:spLocks noGrp="1"/>
          </p:cNvSpPr>
          <p:nvPr>
            <p:ph idx="1"/>
          </p:nvPr>
        </p:nvSpPr>
        <p:spPr>
          <a:xfrm>
            <a:off x="1063487" y="1690688"/>
            <a:ext cx="4290391" cy="4597545"/>
          </a:xfrm>
        </p:spPr>
        <p:txBody>
          <a:bodyPr>
            <a:normAutofit/>
          </a:bodyPr>
          <a:lstStyle/>
          <a:p>
            <a:pPr marL="0" indent="0">
              <a:buNone/>
            </a:pPr>
            <a:r>
              <a:rPr lang="en-GB" sz="3000" dirty="0">
                <a:effectLst/>
                <a:latin typeface="Calibri" panose="020F0502020204030204" pitchFamily="34" charset="0"/>
                <a:ea typeface="Calibri" panose="020F0502020204030204" pitchFamily="34" charset="0"/>
                <a:cs typeface="Times New Roman" panose="02020603050405020304" pitchFamily="18" charset="0"/>
              </a:rPr>
              <a:t>See Canva account: </a:t>
            </a:r>
            <a:r>
              <a:rPr lang="en-GB" sz="3000" dirty="0">
                <a:effectLst/>
                <a:latin typeface="Calibri" panose="020F0502020204030204" pitchFamily="34" charset="0"/>
                <a:ea typeface="Calibri" panose="020F0502020204030204" pitchFamily="34" charset="0"/>
                <a:cs typeface="Times New Roman" panose="02020603050405020304" pitchFamily="18" charset="0"/>
                <a:hlinkClick r:id="rId2"/>
              </a:rPr>
              <a:t>elke.vandermeerschen@eapn.eu</a:t>
            </a:r>
            <a:r>
              <a:rPr lang="en-GB" sz="3000" dirty="0">
                <a:effectLst/>
                <a:latin typeface="Calibri" panose="020F0502020204030204" pitchFamily="34" charset="0"/>
                <a:ea typeface="Calibri" panose="020F0502020204030204" pitchFamily="34" charset="0"/>
                <a:cs typeface="Times New Roman" panose="02020603050405020304" pitchFamily="18" charset="0"/>
              </a:rPr>
              <a:t>, pass: Comms1710</a:t>
            </a:r>
          </a:p>
          <a:p>
            <a:pPr marL="0" indent="0">
              <a:buNone/>
            </a:pPr>
            <a:r>
              <a:rPr lang="en-GB" sz="3000" dirty="0">
                <a:latin typeface="Calibri" panose="020F0502020204030204" pitchFamily="34" charset="0"/>
                <a:cs typeface="Times New Roman" panose="02020603050405020304" pitchFamily="18" charset="0"/>
              </a:rPr>
              <a:t>Members can copy the existing files, and replace text and pictures (remember to copy first and do not change the originals please!)</a:t>
            </a:r>
            <a:endParaRPr lang="en-BE" sz="3000" dirty="0"/>
          </a:p>
        </p:txBody>
      </p:sp>
      <p:pic>
        <p:nvPicPr>
          <p:cNvPr id="3" name="Picture 2" descr="A person holding a sign&#10;&#10;Description automatically generated">
            <a:extLst>
              <a:ext uri="{FF2B5EF4-FFF2-40B4-BE49-F238E27FC236}">
                <a16:creationId xmlns:a16="http://schemas.microsoft.com/office/drawing/2014/main" id="{9864EC85-857D-4004-B382-D1BE96A9E7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25030" y="649356"/>
            <a:ext cx="5912355" cy="4956314"/>
          </a:xfrm>
          <a:prstGeom prst="rect">
            <a:avLst/>
          </a:prstGeom>
        </p:spPr>
      </p:pic>
    </p:spTree>
    <p:extLst>
      <p:ext uri="{BB962C8B-B14F-4D97-AF65-F5344CB8AC3E}">
        <p14:creationId xmlns:p14="http://schemas.microsoft.com/office/powerpoint/2010/main" val="1426604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EF63CBF-C2C9-4490-8547-A62BA32407C0}"/>
              </a:ext>
            </a:extLst>
          </p:cNvPr>
          <p:cNvSpPr>
            <a:spLocks noGrp="1"/>
          </p:cNvSpPr>
          <p:nvPr>
            <p:ph type="title"/>
          </p:nvPr>
        </p:nvSpPr>
        <p:spPr>
          <a:xfrm>
            <a:off x="188843" y="147838"/>
            <a:ext cx="9352402" cy="1325563"/>
          </a:xfrm>
        </p:spPr>
        <p:txBody>
          <a:bodyPr>
            <a:normAutofit/>
          </a:bodyPr>
          <a:lstStyle/>
          <a:p>
            <a:r>
              <a:rPr lang="fr-BE" sz="5000" dirty="0"/>
              <a:t>Hashtags ##</a:t>
            </a:r>
            <a:endParaRPr lang="en-GB" sz="5000" dirty="0"/>
          </a:p>
        </p:txBody>
      </p:sp>
      <p:sp>
        <p:nvSpPr>
          <p:cNvPr id="5" name="Content Placeholder 4">
            <a:extLst>
              <a:ext uri="{FF2B5EF4-FFF2-40B4-BE49-F238E27FC236}">
                <a16:creationId xmlns:a16="http://schemas.microsoft.com/office/drawing/2014/main" id="{7BF11262-89E0-4CF1-AC5A-B9526CE1DAE9}"/>
              </a:ext>
            </a:extLst>
          </p:cNvPr>
          <p:cNvSpPr>
            <a:spLocks noGrp="1"/>
          </p:cNvSpPr>
          <p:nvPr>
            <p:ph idx="1"/>
          </p:nvPr>
        </p:nvSpPr>
        <p:spPr>
          <a:xfrm>
            <a:off x="838200" y="1130227"/>
            <a:ext cx="10515600" cy="4597545"/>
          </a:xfrm>
        </p:spPr>
        <p:txBody>
          <a:bodyPr>
            <a:normAutofit fontScale="25000" lnSpcReduction="20000"/>
          </a:bodyPr>
          <a:lstStyle/>
          <a:p>
            <a:pPr marL="0" indent="0">
              <a:buNone/>
            </a:pPr>
            <a:r>
              <a:rPr lang="en-GB" sz="4000" b="1" dirty="0">
                <a:solidFill>
                  <a:srgbClr val="914E5F"/>
                </a:solidFill>
              </a:rPr>
              <a:t> </a:t>
            </a:r>
            <a:endParaRPr lang="en-BE" sz="4000" b="1" dirty="0">
              <a:solidFill>
                <a:srgbClr val="914E5F"/>
              </a:solidFill>
            </a:endParaRPr>
          </a:p>
          <a:p>
            <a:pPr marL="0" lvl="0" indent="0">
              <a:buNone/>
            </a:pPr>
            <a:r>
              <a:rPr lang="fr-BE" sz="9600" dirty="0">
                <a:solidFill>
                  <a:srgbClr val="576D94"/>
                </a:solidFill>
              </a:rPr>
              <a:t>Main #s: All Tweets, </a:t>
            </a:r>
            <a:r>
              <a:rPr lang="fr-BE" sz="9600" dirty="0" err="1">
                <a:solidFill>
                  <a:srgbClr val="576D94"/>
                </a:solidFill>
              </a:rPr>
              <a:t>also</a:t>
            </a:r>
            <a:r>
              <a:rPr lang="fr-BE" sz="9600" dirty="0">
                <a:solidFill>
                  <a:srgbClr val="576D94"/>
                </a:solidFill>
              </a:rPr>
              <a:t> on FB and Insta:</a:t>
            </a:r>
          </a:p>
          <a:p>
            <a:pPr marL="0" indent="0">
              <a:buNone/>
            </a:pPr>
            <a:r>
              <a:rPr lang="en-GB" sz="10000" b="1" dirty="0">
                <a:solidFill>
                  <a:srgbClr val="914E5F"/>
                </a:solidFill>
              </a:rPr>
              <a:t>#</a:t>
            </a:r>
            <a:r>
              <a:rPr lang="fr-BE" sz="10000" b="1" dirty="0" err="1">
                <a:solidFill>
                  <a:srgbClr val="914E5F"/>
                </a:solidFill>
              </a:rPr>
              <a:t>PovertyWatch</a:t>
            </a:r>
            <a:r>
              <a:rPr lang="fr-BE" sz="10000" b="1" dirty="0">
                <a:solidFill>
                  <a:srgbClr val="914E5F"/>
                </a:solidFill>
              </a:rPr>
              <a:t> </a:t>
            </a:r>
            <a:r>
              <a:rPr lang="en-GB" sz="9600" b="1" dirty="0">
                <a:solidFill>
                  <a:srgbClr val="914E5F"/>
                </a:solidFill>
              </a:rPr>
              <a:t>#EndPoverty</a:t>
            </a:r>
          </a:p>
          <a:p>
            <a:pPr marL="0" indent="0">
              <a:buNone/>
            </a:pPr>
            <a:endParaRPr lang="fr-BE" sz="10000" b="1" dirty="0">
              <a:solidFill>
                <a:srgbClr val="914E5F"/>
              </a:solidFill>
            </a:endParaRPr>
          </a:p>
          <a:p>
            <a:pPr marL="0" indent="0">
              <a:buNone/>
            </a:pPr>
            <a:r>
              <a:rPr lang="fr-BE" sz="9600" dirty="0" err="1">
                <a:solidFill>
                  <a:srgbClr val="576D94"/>
                </a:solidFill>
              </a:rPr>
              <a:t>Other</a:t>
            </a:r>
            <a:r>
              <a:rPr lang="fr-BE" sz="9600" dirty="0">
                <a:solidFill>
                  <a:srgbClr val="576D94"/>
                </a:solidFill>
              </a:rPr>
              <a:t> # </a:t>
            </a:r>
            <a:endParaRPr lang="fr-BE" sz="10000" b="1" dirty="0">
              <a:solidFill>
                <a:srgbClr val="914E5F"/>
              </a:solidFill>
            </a:endParaRPr>
          </a:p>
          <a:p>
            <a:pPr marL="0" lvl="0" indent="0">
              <a:buNone/>
            </a:pPr>
            <a:r>
              <a:rPr lang="en-GB" sz="8000" b="1" dirty="0">
                <a:solidFill>
                  <a:srgbClr val="914E5F"/>
                </a:solidFill>
              </a:rPr>
              <a:t>#InternationalDayofEradicationofPoverty</a:t>
            </a:r>
          </a:p>
          <a:p>
            <a:pPr marL="0" lvl="0" indent="0">
              <a:buNone/>
            </a:pPr>
            <a:r>
              <a:rPr lang="en-GB" sz="8000" b="1" dirty="0">
                <a:solidFill>
                  <a:srgbClr val="914E5F"/>
                </a:solidFill>
              </a:rPr>
              <a:t>#BeyondTheData</a:t>
            </a:r>
          </a:p>
          <a:p>
            <a:pPr marL="0" lvl="0" indent="0">
              <a:buNone/>
            </a:pPr>
            <a:r>
              <a:rPr lang="fr-BE" sz="8000" b="1" dirty="0">
                <a:solidFill>
                  <a:srgbClr val="914E5F"/>
                </a:solidFill>
              </a:rPr>
              <a:t>#Covid19Recovery</a:t>
            </a:r>
          </a:p>
          <a:p>
            <a:pPr marL="0" lvl="0" indent="0">
              <a:buNone/>
            </a:pPr>
            <a:r>
              <a:rPr lang="fr-BE" sz="8000" b="1" dirty="0">
                <a:solidFill>
                  <a:srgbClr val="914E5F"/>
                </a:solidFill>
              </a:rPr>
              <a:t>#EU2020DE</a:t>
            </a:r>
          </a:p>
          <a:p>
            <a:pPr marL="0" lvl="0" indent="0">
              <a:buNone/>
            </a:pPr>
            <a:r>
              <a:rPr lang="fr-BE" sz="8000" b="1" dirty="0">
                <a:solidFill>
                  <a:srgbClr val="914E5F"/>
                </a:solidFill>
              </a:rPr>
              <a:t>#MySocialEurope</a:t>
            </a:r>
          </a:p>
          <a:p>
            <a:pPr marL="0" lvl="0" indent="0">
              <a:buNone/>
            </a:pPr>
            <a:r>
              <a:rPr lang="fr-BE" sz="8000" b="1" dirty="0">
                <a:solidFill>
                  <a:srgbClr val="914E5F"/>
                </a:solidFill>
              </a:rPr>
              <a:t>#FightPoverty</a:t>
            </a:r>
          </a:p>
          <a:p>
            <a:pPr marL="0" lvl="0" indent="0">
              <a:buNone/>
            </a:pPr>
            <a:r>
              <a:rPr lang="fr-BE" sz="8000" b="1" dirty="0">
                <a:solidFill>
                  <a:srgbClr val="914E5F"/>
                </a:solidFill>
              </a:rPr>
              <a:t>#LeaveNoOneBehind</a:t>
            </a:r>
          </a:p>
          <a:p>
            <a:pPr marL="0" lvl="0" indent="0">
              <a:buNone/>
            </a:pPr>
            <a:r>
              <a:rPr lang="fr-BE" sz="8000" b="1" dirty="0">
                <a:solidFill>
                  <a:srgbClr val="914E5F"/>
                </a:solidFill>
              </a:rPr>
              <a:t>#SocialRights</a:t>
            </a:r>
            <a:endParaRPr lang="en-BE" sz="8000" b="1" dirty="0">
              <a:solidFill>
                <a:srgbClr val="914E5F"/>
              </a:solidFill>
            </a:endParaRPr>
          </a:p>
        </p:txBody>
      </p:sp>
    </p:spTree>
    <p:extLst>
      <p:ext uri="{BB962C8B-B14F-4D97-AF65-F5344CB8AC3E}">
        <p14:creationId xmlns:p14="http://schemas.microsoft.com/office/powerpoint/2010/main" val="1274345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EF63CBF-C2C9-4490-8547-A62BA32407C0}"/>
              </a:ext>
            </a:extLst>
          </p:cNvPr>
          <p:cNvSpPr>
            <a:spLocks noGrp="1"/>
          </p:cNvSpPr>
          <p:nvPr>
            <p:ph type="title"/>
          </p:nvPr>
        </p:nvSpPr>
        <p:spPr>
          <a:xfrm>
            <a:off x="188843" y="147838"/>
            <a:ext cx="9352402" cy="1325563"/>
          </a:xfrm>
        </p:spPr>
        <p:txBody>
          <a:bodyPr>
            <a:normAutofit/>
          </a:bodyPr>
          <a:lstStyle/>
          <a:p>
            <a:r>
              <a:rPr lang="fr-BE" sz="5000" dirty="0"/>
              <a:t>@</a:t>
            </a:r>
            <a:endParaRPr lang="en-GB" sz="5000" dirty="0"/>
          </a:p>
        </p:txBody>
      </p:sp>
      <p:sp>
        <p:nvSpPr>
          <p:cNvPr id="5" name="Content Placeholder 4">
            <a:extLst>
              <a:ext uri="{FF2B5EF4-FFF2-40B4-BE49-F238E27FC236}">
                <a16:creationId xmlns:a16="http://schemas.microsoft.com/office/drawing/2014/main" id="{7BF11262-89E0-4CF1-AC5A-B9526CE1DAE9}"/>
              </a:ext>
            </a:extLst>
          </p:cNvPr>
          <p:cNvSpPr>
            <a:spLocks noGrp="1"/>
          </p:cNvSpPr>
          <p:nvPr>
            <p:ph idx="1"/>
          </p:nvPr>
        </p:nvSpPr>
        <p:spPr>
          <a:xfrm>
            <a:off x="838200" y="1473401"/>
            <a:ext cx="10515600" cy="4597545"/>
          </a:xfrm>
        </p:spPr>
        <p:txBody>
          <a:bodyPr>
            <a:normAutofit fontScale="40000" lnSpcReduction="20000"/>
          </a:bodyPr>
          <a:lstStyle/>
          <a:p>
            <a:pPr marL="0" indent="0">
              <a:buNone/>
            </a:pPr>
            <a:r>
              <a:rPr lang="en-GB" sz="4000" b="1" dirty="0">
                <a:solidFill>
                  <a:srgbClr val="914E5F"/>
                </a:solidFill>
              </a:rPr>
              <a:t> </a:t>
            </a:r>
            <a:endParaRPr lang="en-BE" sz="4000" b="1" dirty="0">
              <a:solidFill>
                <a:srgbClr val="914E5F"/>
              </a:solidFill>
            </a:endParaRPr>
          </a:p>
          <a:p>
            <a:pPr marL="0" indent="0">
              <a:buNone/>
            </a:pPr>
            <a:r>
              <a:rPr lang="fr-BE" sz="10000" b="1" dirty="0">
                <a:solidFill>
                  <a:srgbClr val="914E5F"/>
                </a:solidFill>
              </a:rPr>
              <a:t>@EAPNEurope</a:t>
            </a:r>
          </a:p>
          <a:p>
            <a:pPr marL="0" indent="0">
              <a:buNone/>
            </a:pPr>
            <a:r>
              <a:rPr lang="fr-BE" sz="10000" b="1" dirty="0">
                <a:solidFill>
                  <a:srgbClr val="914E5F"/>
                </a:solidFill>
              </a:rPr>
              <a:t>@EU_Social</a:t>
            </a:r>
          </a:p>
          <a:p>
            <a:pPr marL="0" indent="0">
              <a:buNone/>
            </a:pPr>
            <a:r>
              <a:rPr lang="fr-BE" sz="10000" b="1" dirty="0">
                <a:solidFill>
                  <a:srgbClr val="914E5F"/>
                </a:solidFill>
              </a:rPr>
              <a:t>@NicolasSchmitEU</a:t>
            </a:r>
          </a:p>
          <a:p>
            <a:pPr marL="0" indent="0">
              <a:buNone/>
            </a:pPr>
            <a:r>
              <a:rPr lang="fr-BE" sz="10000" b="1" dirty="0">
                <a:solidFill>
                  <a:srgbClr val="914E5F"/>
                </a:solidFill>
              </a:rPr>
              <a:t>@vonderleyen</a:t>
            </a:r>
          </a:p>
          <a:p>
            <a:pPr marL="0" indent="0">
              <a:buNone/>
            </a:pPr>
            <a:r>
              <a:rPr lang="fr-BE" sz="10000" b="1" dirty="0">
                <a:solidFill>
                  <a:srgbClr val="914E5F"/>
                </a:solidFill>
              </a:rPr>
              <a:t>@Europarl_EN</a:t>
            </a:r>
          </a:p>
          <a:p>
            <a:pPr marL="0" indent="0">
              <a:buNone/>
            </a:pPr>
            <a:r>
              <a:rPr lang="fr-BE" sz="10000" b="1" dirty="0">
                <a:solidFill>
                  <a:srgbClr val="914E5F"/>
                </a:solidFill>
              </a:rPr>
              <a:t>@yourgovernment</a:t>
            </a:r>
          </a:p>
          <a:p>
            <a:pPr marL="0" indent="0">
              <a:buNone/>
            </a:pPr>
            <a:r>
              <a:rPr lang="fr-BE" sz="10000" b="1" dirty="0">
                <a:solidFill>
                  <a:srgbClr val="914E5F"/>
                </a:solidFill>
              </a:rPr>
              <a:t>…</a:t>
            </a:r>
          </a:p>
          <a:p>
            <a:pPr marL="0" indent="0">
              <a:buNone/>
            </a:pPr>
            <a:endParaRPr lang="fr-BE" sz="10000" b="1" dirty="0">
              <a:solidFill>
                <a:srgbClr val="914E5F"/>
              </a:solidFill>
            </a:endParaRPr>
          </a:p>
          <a:p>
            <a:pPr marL="0" indent="0">
              <a:buNone/>
            </a:pPr>
            <a:endParaRPr lang="fr-BE" sz="10000" b="1" dirty="0">
              <a:solidFill>
                <a:srgbClr val="914E5F"/>
              </a:solidFill>
            </a:endParaRPr>
          </a:p>
        </p:txBody>
      </p:sp>
    </p:spTree>
    <p:extLst>
      <p:ext uri="{BB962C8B-B14F-4D97-AF65-F5344CB8AC3E}">
        <p14:creationId xmlns:p14="http://schemas.microsoft.com/office/powerpoint/2010/main" val="36819221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TotalTime>
  <Words>722</Words>
  <Application>Microsoft Office PowerPoint</Application>
  <PresentationFormat>Widescreen</PresentationFormat>
  <Paragraphs>102</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17th of October Campaign 2020</vt:lpstr>
      <vt:lpstr>Guiding Principles for all EAPN Campaigns</vt:lpstr>
      <vt:lpstr>Campaign Objectives</vt:lpstr>
      <vt:lpstr>Campaign content: 3 aspects</vt:lpstr>
      <vt:lpstr>Campaign actions and tools</vt:lpstr>
      <vt:lpstr>Campaign Style</vt:lpstr>
      <vt:lpstr>Campaign Style</vt:lpstr>
      <vt:lpstr>Hashtags ##</vt:lpstr>
      <vt:lpstr>@</vt:lpstr>
      <vt:lpstr>Other 1710 Events</vt:lpstr>
      <vt:lpstr>Engage your audience</vt:lpstr>
      <vt:lpstr>Develop a concrete action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17th of October Campaign 2020</dc:title>
  <dc:creator>Office Bruxelles</dc:creator>
  <cp:lastModifiedBy>Office Bruxelles</cp:lastModifiedBy>
  <cp:revision>14</cp:revision>
  <dcterms:created xsi:type="dcterms:W3CDTF">2020-03-09T14:28:59Z</dcterms:created>
  <dcterms:modified xsi:type="dcterms:W3CDTF">2020-09-22T14:48:22Z</dcterms:modified>
</cp:coreProperties>
</file>