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AF943288-B0E8-42A9-B1A4-7522BB1BFEA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3. Covid-19 pandemic" id="{79D8FCFF-E594-49D6-AC1A-AEEB27CC746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13" autoAdjust="0"/>
  </p:normalViewPr>
  <p:slideViewPr>
    <p:cSldViewPr snapToGrid="0">
      <p:cViewPr varScale="1">
        <p:scale>
          <a:sx n="77" d="100"/>
          <a:sy n="77" d="100"/>
        </p:scale>
        <p:origin x="96" y="258"/>
      </p:cViewPr>
      <p:guideLst/>
    </p:cSldViewPr>
  </p:slideViewPr>
  <p:outlineViewPr>
    <p:cViewPr>
      <p:scale>
        <a:sx n="33" d="100"/>
        <a:sy n="33" d="100"/>
      </p:scale>
      <p:origin x="0" y="-86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EE861-E8B4-43A6-9151-446A99CA26DC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A2BB-FA12-4FED-9173-72E0586722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88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latetheweb.com/?from=nl&amp;to=en&amp;ref=SERP&amp;refd=www.bing.com&amp;dl=en&amp;rr=UC&amp;a=https://www.rijksoverheid.nl/onderwerpen/minimumloon/bedragen-minimumloon/bedragen-minimumloon-2020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translatoruser-int.com/translate?&amp;from=nl&amp;to=en&amp;csId=37844694-51b5-4a69-81e7-1981baaa5c68&amp;usId=388ebb86-7217-480e-88e3-a917f27ce771&amp;dl=en&amp;ref=SERP_ct&amp;dt=2020%2f9%2f22%2021%3a39&amp;h=rEgCCbCUc1pjGsxRg2cljTjG3TMkiGH2&amp;a=https%3a%2f%2fwww.rijksoverheid.nl%2fonderwerpen%2fminimumloon%2fvraag-en-antwoord%2fwat-is-een-cao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 the </a:t>
            </a:r>
            <a:r>
              <a:rPr lang="nl-N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gross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amounts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nl-N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minimum </a:t>
            </a:r>
            <a:r>
              <a:rPr lang="nl-NL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wage</a:t>
            </a:r>
            <a:r>
              <a:rPr lang="nl-N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of </a:t>
            </a:r>
            <a:r>
              <a:rPr lang="nl-NL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July</a:t>
            </a:r>
            <a:r>
              <a:rPr lang="nl-N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1-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2020 in your language: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hlinkClick r:id="rId3"/>
              </a:rPr>
              <a:t>https://www.translatetheweb.com/?from=nl&amp;to=en&amp;ref=SERP&amp;refd=www.bing.com&amp;dl=en&amp;rr=UC&amp;a=https%3a%2f%2fwww.rijksoverheid.nl%2fonderwerpen%2fminimumloon%2fbedragen-minimumloon%2fbedragen-minimumloon-2020</a:t>
            </a:r>
            <a:endParaRPr lang="nl-NL" dirty="0" smtClean="0"/>
          </a:p>
          <a:p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amounts of the statutory minimum wage apply for a full working week. Usually that's 36, 38 or 40 hours a week. This depends on the sector in which you work and the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possible collective bargaining agreements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apply to that sector. These collective agreements state how long a normal working week lasts. In supermarkets, for example, a full working week is 40 hours. In the hospitality industry and greenhouse horticulture, this is 38 hours a week.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month, week and day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		Per month	Per week	Per day	Table: minimum wage per month, week and day (gross amounts as of 1 July 2020)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years and older	€1,680.00*	€387.70	€77.54	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years		€1,344.00	€310.15	€62.03	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years		 €1,008.00 	€232.60	€46.52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 years		€840.00	€193.85	€38.77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years		€663.60	€153.15	€30.63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years		€579.60	€133.75	€26.75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years		€504.00	€116.30	€23.26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*On average, this is € 1.523 per month, depending on the industry and age.</a:t>
            </a:r>
            <a:br>
              <a:rPr lang="en-US" dirty="0" smtClean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8A2BB-FA12-4FED-9173-72E05867223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127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Netherlands is one of 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richest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countries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 in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poverty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2020, the Public Academy of Child Poverty will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series of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regional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meetings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throughout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country.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Child Poverty Alliance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organized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webcast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vaccine we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combat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rapidly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poverty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Netherlands.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Corona puts a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magnifying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glass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poverty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Vulnerable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target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hit extra hard. 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dichotomy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"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have-nots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painfully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Money stress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families is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skyrocketing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new large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emerging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live below 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poverty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line in the Netherlands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A2BB-FA12-4FED-9173-72E05867223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523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Netherlands, 1 in 5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households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problematic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debts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risk of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kinds of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agencies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help,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credit bank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welfare work. 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debts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have a hard time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out,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especially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at welfare level. Do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best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If 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municipality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help,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have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an administrator.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help you get out of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faster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A2BB-FA12-4FED-9173-72E05867223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84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poverty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policy is different in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municipality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Netherlands, as a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inequality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minimum support and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poverty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Netherlands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municipality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clothing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coupons or a laptop and has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collective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health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insurance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municipality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does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does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A2BB-FA12-4FED-9173-72E05867223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0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and The Federation</a:t>
            </a:r>
            <a:r>
              <a:rPr lang="en-US" baseline="0" dirty="0" smtClean="0"/>
              <a:t> Shelter i</a:t>
            </a:r>
            <a:r>
              <a:rPr lang="en-US" dirty="0" smtClean="0"/>
              <a:t>s very concerned about housing for lower income groups in the Netherlands. "The risk of homelessness is increasing." The House of Representatives sees the need and adopts a national emergency plan through a motion to build at least 15.000 affordable homes per year.</a:t>
            </a:r>
            <a:br>
              <a:rPr lang="en-US" dirty="0" smtClean="0"/>
            </a:br>
            <a:r>
              <a:rPr lang="en-US" dirty="0" smtClean="0"/>
              <a:t>The increasing threat to people with a lower income is due to two reasons: 1. housing costs are steadily increasing, 2. there is simply a shortage of affordable housing.</a:t>
            </a:r>
            <a:br>
              <a:rPr lang="en-US" dirty="0" smtClean="0"/>
            </a:br>
            <a:r>
              <a:rPr lang="en-US" dirty="0" smtClean="0"/>
              <a:t>Since the economic crisis in 2008, the pressure on homeless shelters has increased considerably. The outflow is limited because of this enormous shortage (92.000) of affordable (single-family) homes. At the moment there are 16,000 people who live in a shelter for an unnecessarily long time because they cannot move on. There are now 10,000 homes for this purpose "We are dealing with many other home seekers with a limited income. The reduction in beds by Mental Health Care by 30% and the reduction in retirement homes are causing young and old people to live in shortage.</a:t>
            </a:r>
            <a:br>
              <a:rPr lang="en-US" dirty="0" smtClean="0"/>
            </a:br>
            <a:r>
              <a:rPr lang="en-US" dirty="0" smtClean="0"/>
              <a:t>The number of cheap rental homes is decreasing, while the group that needs them is increasing.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FEANTSA published a report showing that only two of the 28 EU countries score worse than the Netherlands on how many residents spend relatively on their housing costs</a:t>
            </a:r>
            <a:r>
              <a:rPr lang="en-US" b="1" u="none" dirty="0" smtClean="0"/>
              <a:t>. It shows that Dutch people living in poverty have to spend an increasing proportion of their income on housing. The average Dutch household living in poverty spends more than 40% of its income on housing. This is 63% for young people between 18 and 24 years old. "The costs of housing are out of step compared to the other EU countries</a:t>
            </a:r>
            <a:r>
              <a:rPr lang="en-US" dirty="0" smtClean="0"/>
              <a:t>. Given the degree of prosperity, the Netherlands should not dangle at the bottom of the list in terms of affordability ".</a:t>
            </a:r>
            <a:br>
              <a:rPr lang="en-US" dirty="0" smtClean="0"/>
            </a:br>
            <a:r>
              <a:rPr lang="en-US" b="1" dirty="0" smtClean="0"/>
              <a:t>The right example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municipality of Utrecht has sworn to the "Utrecht Pledge", this is the </a:t>
            </a:r>
            <a:r>
              <a:rPr lang="en-US" b="1" dirty="0" smtClean="0"/>
              <a:t>19th principle of the European Pillar of Social Rights</a:t>
            </a:r>
            <a:r>
              <a:rPr lang="en-US" dirty="0" smtClean="0"/>
              <a:t>. The municipality is moving away from night shelters and switching to facilities where homeless people can stay 24/7. This 19th principle states that people who need it have access to social housing or to high-quality housing assistance. The Federation itself is thinking of creative solutions such as the accelerated realization of Tiny Houses and mixed living with the application of Housing First. A proven method for individually assisted living for people who are homeless or homeless.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A2BB-FA12-4FED-9173-72E05867223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9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3F803-6693-4B9D-B352-22302F2F74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	</a:t>
            </a:r>
            <a:r>
              <a:rPr lang="nl-NL" dirty="0" err="1"/>
              <a:t>Poverty</a:t>
            </a:r>
            <a:r>
              <a:rPr lang="nl-NL" dirty="0"/>
              <a:t> Watch 2020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6C3CCBE-44CE-46DA-941F-0707A5F9F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b="1" dirty="0"/>
              <a:t>			</a:t>
            </a:r>
            <a:r>
              <a:rPr lang="nl-NL" sz="3600" b="1" dirty="0"/>
              <a:t>EAPN Netherlands </a:t>
            </a:r>
          </a:p>
        </p:txBody>
      </p:sp>
    </p:spTree>
    <p:extLst>
      <p:ext uri="{BB962C8B-B14F-4D97-AF65-F5344CB8AC3E}">
        <p14:creationId xmlns:p14="http://schemas.microsoft.com/office/powerpoint/2010/main" val="238260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697C6-E6FC-4B5A-B773-66985CC8C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Assumptions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DFE193-6E7A-4C87-95D3-4DF9B7331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pPr lvl="2"/>
            <a:r>
              <a:rPr lang="nl-NL" sz="2400" dirty="0"/>
              <a:t>1. </a:t>
            </a:r>
            <a:r>
              <a:rPr lang="nl-NL" sz="2400" dirty="0" err="1"/>
              <a:t>Did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minimumincome</a:t>
            </a:r>
            <a:r>
              <a:rPr lang="nl-NL" sz="2400" dirty="0"/>
              <a:t> change?</a:t>
            </a:r>
          </a:p>
          <a:p>
            <a:pPr lvl="2"/>
            <a:r>
              <a:rPr lang="nl-NL" sz="2400" dirty="0"/>
              <a:t>2. Is </a:t>
            </a:r>
            <a:r>
              <a:rPr lang="nl-NL" sz="2400" dirty="0" err="1"/>
              <a:t>there</a:t>
            </a:r>
            <a:r>
              <a:rPr lang="nl-NL" sz="2400" dirty="0"/>
              <a:t> a special </a:t>
            </a:r>
            <a:r>
              <a:rPr lang="nl-NL" sz="2400" dirty="0" err="1"/>
              <a:t>regulation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child</a:t>
            </a:r>
            <a:r>
              <a:rPr lang="nl-NL" sz="2400" dirty="0"/>
              <a:t> </a:t>
            </a:r>
            <a:r>
              <a:rPr lang="nl-NL" sz="2400" dirty="0" err="1"/>
              <a:t>poverty</a:t>
            </a:r>
            <a:r>
              <a:rPr lang="nl-NL" sz="2400" dirty="0"/>
              <a:t>?</a:t>
            </a:r>
          </a:p>
          <a:p>
            <a:pPr lvl="2"/>
            <a:r>
              <a:rPr lang="nl-NL" sz="2400" dirty="0"/>
              <a:t>3. </a:t>
            </a:r>
            <a:r>
              <a:rPr lang="nl-NL" sz="2400" dirty="0" err="1"/>
              <a:t>Did</a:t>
            </a:r>
            <a:r>
              <a:rPr lang="nl-NL" sz="2400" dirty="0"/>
              <a:t> Covid-19 change </a:t>
            </a:r>
            <a:r>
              <a:rPr lang="nl-NL" sz="2400" dirty="0" err="1"/>
              <a:t>things</a:t>
            </a:r>
            <a:r>
              <a:rPr lang="nl-NL" sz="2400" dirty="0"/>
              <a:t>?</a:t>
            </a:r>
          </a:p>
          <a:p>
            <a:pPr lvl="2"/>
            <a:r>
              <a:rPr lang="nl-NL" sz="2400" dirty="0"/>
              <a:t>4. </a:t>
            </a:r>
            <a:r>
              <a:rPr lang="nl-NL" sz="2400" dirty="0" err="1"/>
              <a:t>What</a:t>
            </a:r>
            <a:r>
              <a:rPr lang="nl-NL" sz="2400" dirty="0"/>
              <a:t> </a:t>
            </a:r>
            <a:r>
              <a:rPr lang="nl-NL" sz="2400" dirty="0" err="1"/>
              <a:t>about</a:t>
            </a:r>
            <a:r>
              <a:rPr lang="nl-NL" sz="2400" dirty="0"/>
              <a:t> </a:t>
            </a:r>
            <a:r>
              <a:rPr lang="nl-NL" sz="2400" dirty="0" err="1"/>
              <a:t>debts</a:t>
            </a:r>
            <a:r>
              <a:rPr lang="nl-NL" sz="2400" dirty="0"/>
              <a:t>?</a:t>
            </a:r>
          </a:p>
          <a:p>
            <a:pPr lvl="2"/>
            <a:r>
              <a:rPr lang="nl-NL" sz="2400" dirty="0"/>
              <a:t>5. </a:t>
            </a:r>
            <a:r>
              <a:rPr lang="nl-NL" sz="2400" dirty="0" err="1"/>
              <a:t>Local</a:t>
            </a:r>
            <a:r>
              <a:rPr lang="nl-NL" sz="2400" dirty="0"/>
              <a:t> policy </a:t>
            </a:r>
            <a:r>
              <a:rPr lang="nl-NL" sz="2400" dirty="0" err="1"/>
              <a:t>poverty</a:t>
            </a:r>
            <a:endParaRPr lang="nl-NL" sz="2400" dirty="0"/>
          </a:p>
          <a:p>
            <a:pPr lvl="2"/>
            <a:r>
              <a:rPr lang="nl-NL" sz="2400" dirty="0"/>
              <a:t>6. Annex. </a:t>
            </a:r>
            <a:r>
              <a:rPr lang="nl-NL" sz="2400" dirty="0" err="1"/>
              <a:t>Reaction</a:t>
            </a:r>
            <a:r>
              <a:rPr lang="nl-NL" sz="2400" dirty="0"/>
              <a:t> on </a:t>
            </a:r>
            <a:r>
              <a:rPr lang="nl-NL" sz="2400" dirty="0" err="1"/>
              <a:t>the</a:t>
            </a:r>
            <a:r>
              <a:rPr lang="nl-NL" sz="2400" dirty="0"/>
              <a:t> NRP.</a:t>
            </a:r>
          </a:p>
        </p:txBody>
      </p:sp>
    </p:spTree>
    <p:extLst>
      <p:ext uri="{BB962C8B-B14F-4D97-AF65-F5344CB8AC3E}">
        <p14:creationId xmlns:p14="http://schemas.microsoft.com/office/powerpoint/2010/main" val="101737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714543-7682-4AB5-961C-137C228A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2000" b="1" dirty="0"/>
              <a:t>1. </a:t>
            </a:r>
            <a:r>
              <a:rPr lang="nl-NL" sz="2000" b="1" dirty="0" err="1"/>
              <a:t>Minimumincome</a:t>
            </a:r>
            <a:r>
              <a:rPr lang="nl-NL" sz="2000" b="1" dirty="0"/>
              <a:t> 2020</a:t>
            </a:r>
            <a:br>
              <a:rPr lang="nl-NL" sz="2000" b="1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The Minimum </a:t>
            </a:r>
            <a:r>
              <a:rPr lang="nl-NL" sz="2000" dirty="0" err="1"/>
              <a:t>Income</a:t>
            </a:r>
            <a:r>
              <a:rPr lang="nl-NL" sz="2000" dirty="0"/>
              <a:t> changes </a:t>
            </a:r>
            <a:r>
              <a:rPr lang="nl-NL" sz="2000" dirty="0" err="1"/>
              <a:t>each</a:t>
            </a:r>
            <a:r>
              <a:rPr lang="nl-NL" sz="2000" dirty="0"/>
              <a:t> 6 </a:t>
            </a:r>
            <a:r>
              <a:rPr lang="nl-NL" sz="2000" dirty="0" err="1"/>
              <a:t>months</a:t>
            </a:r>
            <a:r>
              <a:rPr lang="nl-NL" sz="2000" dirty="0"/>
              <a:t>.</a:t>
            </a:r>
            <a:br>
              <a:rPr lang="nl-NL" sz="2000" dirty="0"/>
            </a:br>
            <a:r>
              <a:rPr lang="nl-NL" sz="2000" dirty="0"/>
              <a:t> </a:t>
            </a:r>
            <a:br>
              <a:rPr lang="nl-NL" sz="2000" dirty="0"/>
            </a:br>
            <a:r>
              <a:rPr lang="nl-NL" sz="2000" dirty="0"/>
              <a:t>The </a:t>
            </a:r>
            <a:r>
              <a:rPr lang="nl-NL" sz="2000" dirty="0" err="1"/>
              <a:t>Statutory</a:t>
            </a:r>
            <a:r>
              <a:rPr lang="nl-NL" sz="2000" dirty="0"/>
              <a:t> Minimum </a:t>
            </a:r>
            <a:r>
              <a:rPr lang="nl-NL" sz="2000" dirty="0" err="1"/>
              <a:t>Wage</a:t>
            </a:r>
            <a:r>
              <a:rPr lang="nl-NL" sz="2000" dirty="0"/>
              <a:t> </a:t>
            </a:r>
            <a:r>
              <a:rPr lang="nl-NL" sz="2000" dirty="0" err="1"/>
              <a:t>increases</a:t>
            </a:r>
            <a:r>
              <a:rPr lang="nl-NL" sz="2000" dirty="0"/>
              <a:t> on </a:t>
            </a:r>
            <a:r>
              <a:rPr lang="nl-NL" sz="2000" dirty="0" err="1"/>
              <a:t>the</a:t>
            </a:r>
            <a:r>
              <a:rPr lang="nl-NL" sz="2000" dirty="0"/>
              <a:t> 1st of </a:t>
            </a:r>
            <a:r>
              <a:rPr lang="nl-NL" sz="2000" dirty="0" err="1"/>
              <a:t>January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1st of </a:t>
            </a:r>
            <a:r>
              <a:rPr lang="nl-NL" sz="2000" dirty="0" err="1"/>
              <a:t>July</a:t>
            </a:r>
            <a:r>
              <a:rPr lang="nl-NL" sz="2000" dirty="0"/>
              <a:t> </a:t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The Minimum </a:t>
            </a:r>
            <a:r>
              <a:rPr lang="nl-NL" sz="2000" dirty="0" err="1"/>
              <a:t>Income</a:t>
            </a:r>
            <a:r>
              <a:rPr lang="nl-NL" sz="2000" dirty="0"/>
              <a:t> is a </a:t>
            </a:r>
            <a:r>
              <a:rPr lang="nl-NL" sz="2000" dirty="0" err="1"/>
              <a:t>follower</a:t>
            </a:r>
            <a:r>
              <a:rPr lang="nl-NL" sz="2000" dirty="0"/>
              <a:t> as is </a:t>
            </a:r>
            <a:r>
              <a:rPr lang="nl-NL" sz="2000" dirty="0" err="1"/>
              <a:t>the</a:t>
            </a:r>
            <a:r>
              <a:rPr lang="nl-NL" sz="2000" dirty="0"/>
              <a:t> State Pension</a:t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b="1" u="sng" dirty="0"/>
              <a:t>The </a:t>
            </a:r>
            <a:r>
              <a:rPr lang="nl-NL" sz="2000" b="1" u="sng" dirty="0" err="1"/>
              <a:t>increase</a:t>
            </a:r>
            <a:r>
              <a:rPr lang="nl-NL" sz="2000" b="1" u="sng" dirty="0"/>
              <a:t> on </a:t>
            </a:r>
            <a:r>
              <a:rPr lang="nl-NL" sz="2000" b="1" u="sng" dirty="0" err="1"/>
              <a:t>the</a:t>
            </a:r>
            <a:r>
              <a:rPr lang="nl-NL" sz="2000" b="1" u="sng" dirty="0"/>
              <a:t> MI per 1 Jan was 1,1% plus a small </a:t>
            </a:r>
            <a:r>
              <a:rPr lang="nl-NL" sz="2000" b="1" u="sng" dirty="0" err="1"/>
              <a:t>decrease</a:t>
            </a:r>
            <a:r>
              <a:rPr lang="nl-NL" sz="2000" b="1" u="sng" dirty="0"/>
              <a:t> of </a:t>
            </a:r>
            <a:r>
              <a:rPr lang="nl-NL" sz="2000" b="1" u="sng" dirty="0" err="1"/>
              <a:t>the</a:t>
            </a:r>
            <a:r>
              <a:rPr lang="nl-NL" sz="2000" b="1" u="sng" dirty="0"/>
              <a:t> </a:t>
            </a:r>
            <a:r>
              <a:rPr lang="nl-NL" sz="2000" b="1" u="sng" dirty="0" err="1"/>
              <a:t>taxes</a:t>
            </a:r>
            <a:r>
              <a:rPr lang="nl-NL" sz="2000" b="1" u="sng" dirty="0"/>
              <a:t>. Per 1st of </a:t>
            </a:r>
            <a:r>
              <a:rPr lang="nl-NL" sz="2000" b="1" u="sng" dirty="0" err="1"/>
              <a:t>July</a:t>
            </a:r>
            <a:r>
              <a:rPr lang="nl-NL" sz="2000" b="1" u="sng" dirty="0"/>
              <a:t> </a:t>
            </a:r>
            <a:r>
              <a:rPr lang="nl-NL" sz="2000" b="1" u="sng" dirty="0" err="1"/>
              <a:t>it</a:t>
            </a:r>
            <a:r>
              <a:rPr lang="nl-NL" sz="2000" b="1" u="sng" dirty="0"/>
              <a:t> was 0,7%.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endParaRPr lang="nl-NL" sz="2000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694EFA0-0225-4DD6-BD6D-F4B7E4A35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Minimum </a:t>
            </a:r>
            <a:r>
              <a:rPr lang="nl-NL" dirty="0" err="1"/>
              <a:t>wage</a:t>
            </a:r>
            <a:r>
              <a:rPr lang="nl-NL" dirty="0"/>
              <a:t> per 1 </a:t>
            </a:r>
            <a:r>
              <a:rPr lang="nl-NL" dirty="0" err="1"/>
              <a:t>july</a:t>
            </a:r>
            <a:r>
              <a:rPr lang="nl-NL" dirty="0"/>
              <a:t>		</a:t>
            </a:r>
            <a:r>
              <a:rPr lang="nl-NL" dirty="0" smtClean="0"/>
              <a:t>1.680</a:t>
            </a:r>
            <a:r>
              <a:rPr lang="nl-NL" dirty="0"/>
              <a:t>€</a:t>
            </a:r>
          </a:p>
          <a:p>
            <a:r>
              <a:rPr lang="nl-NL" dirty="0"/>
              <a:t>Minimum </a:t>
            </a:r>
            <a:r>
              <a:rPr lang="nl-NL" dirty="0" err="1"/>
              <a:t>Income</a:t>
            </a:r>
            <a:r>
              <a:rPr lang="nl-NL" dirty="0"/>
              <a:t> </a:t>
            </a:r>
            <a:r>
              <a:rPr lang="nl-NL" dirty="0" err="1"/>
              <a:t>depending</a:t>
            </a:r>
            <a:r>
              <a:rPr lang="nl-NL" dirty="0"/>
              <a:t> on status: single, </a:t>
            </a:r>
            <a:r>
              <a:rPr lang="nl-NL" dirty="0" err="1"/>
              <a:t>lone</a:t>
            </a:r>
            <a:r>
              <a:rPr lang="nl-NL" dirty="0"/>
              <a:t> </a:t>
            </a:r>
            <a:r>
              <a:rPr lang="nl-NL" dirty="0" err="1"/>
              <a:t>parent</a:t>
            </a:r>
            <a:r>
              <a:rPr lang="nl-NL" dirty="0"/>
              <a:t>, family. More info in </a:t>
            </a:r>
            <a:r>
              <a:rPr lang="nl-NL" dirty="0" err="1"/>
              <a:t>our</a:t>
            </a:r>
            <a:r>
              <a:rPr lang="nl-NL" dirty="0"/>
              <a:t> PW</a:t>
            </a:r>
          </a:p>
        </p:txBody>
      </p:sp>
    </p:spTree>
    <p:extLst>
      <p:ext uri="{BB962C8B-B14F-4D97-AF65-F5344CB8AC3E}">
        <p14:creationId xmlns:p14="http://schemas.microsoft.com/office/powerpoint/2010/main" val="386659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A075F-698C-4B5C-8708-87C3AAA7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2. Child </a:t>
            </a:r>
            <a:r>
              <a:rPr lang="nl-NL" b="1" dirty="0" err="1"/>
              <a:t>Poverty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D0EAAE-5C18-4BDA-9273-531AAD00A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Since</a:t>
            </a:r>
            <a:r>
              <a:rPr lang="nl-NL" dirty="0"/>
              <a:t> 5 </a:t>
            </a:r>
            <a:r>
              <a:rPr lang="nl-NL" dirty="0" err="1"/>
              <a:t>years</a:t>
            </a:r>
            <a:r>
              <a:rPr lang="nl-NL" dirty="0"/>
              <a:t> </a:t>
            </a:r>
            <a:r>
              <a:rPr lang="nl-NL" dirty="0" err="1"/>
              <a:t>now</a:t>
            </a:r>
            <a:r>
              <a:rPr lang="nl-NL" dirty="0"/>
              <a:t> </a:t>
            </a:r>
            <a:r>
              <a:rPr lang="nl-NL" dirty="0" err="1"/>
              <a:t>there</a:t>
            </a:r>
            <a:r>
              <a:rPr lang="nl-NL" dirty="0"/>
              <a:t> are 100 </a:t>
            </a:r>
            <a:r>
              <a:rPr lang="nl-NL" dirty="0" err="1"/>
              <a:t>million</a:t>
            </a:r>
            <a:r>
              <a:rPr lang="nl-NL" dirty="0"/>
              <a:t> extra </a:t>
            </a:r>
            <a:r>
              <a:rPr lang="nl-NL" dirty="0" err="1"/>
              <a:t>for</a:t>
            </a:r>
            <a:r>
              <a:rPr lang="nl-NL" dirty="0"/>
              <a:t> Child </a:t>
            </a:r>
            <a:r>
              <a:rPr lang="nl-NL" dirty="0" err="1"/>
              <a:t>Poverty</a:t>
            </a:r>
            <a:r>
              <a:rPr lang="nl-NL" dirty="0"/>
              <a:t>, </a:t>
            </a:r>
            <a:r>
              <a:rPr lang="nl-NL" dirty="0" err="1"/>
              <a:t>distributed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municipalities</a:t>
            </a:r>
            <a:r>
              <a:rPr lang="nl-NL" dirty="0"/>
              <a:t> </a:t>
            </a:r>
            <a:r>
              <a:rPr lang="nl-NL" dirty="0" err="1"/>
              <a:t>through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local</a:t>
            </a:r>
            <a:r>
              <a:rPr lang="nl-NL" dirty="0"/>
              <a:t> </a:t>
            </a:r>
            <a:r>
              <a:rPr lang="nl-NL" dirty="0" err="1"/>
              <a:t>poverty</a:t>
            </a:r>
            <a:r>
              <a:rPr lang="nl-NL" dirty="0"/>
              <a:t> policy system.</a:t>
            </a:r>
          </a:p>
          <a:p>
            <a:r>
              <a:rPr lang="nl-NL" dirty="0"/>
              <a:t>An Alliance </a:t>
            </a:r>
            <a:r>
              <a:rPr lang="nl-NL" dirty="0" err="1"/>
              <a:t>against</a:t>
            </a:r>
            <a:r>
              <a:rPr lang="nl-NL" dirty="0"/>
              <a:t> Child </a:t>
            </a:r>
            <a:r>
              <a:rPr lang="nl-NL" dirty="0" err="1"/>
              <a:t>Poverty</a:t>
            </a:r>
            <a:r>
              <a:rPr lang="nl-NL" dirty="0"/>
              <a:t> is </a:t>
            </a:r>
            <a:r>
              <a:rPr lang="nl-NL" dirty="0" err="1"/>
              <a:t>established</a:t>
            </a:r>
            <a:r>
              <a:rPr lang="nl-NL" dirty="0"/>
              <a:t>. EAPN NL is a member.</a:t>
            </a:r>
          </a:p>
          <a:p>
            <a:r>
              <a:rPr lang="nl-NL" dirty="0" err="1"/>
              <a:t>There</a:t>
            </a:r>
            <a:r>
              <a:rPr lang="nl-NL" dirty="0"/>
              <a:t> is a lot of actions </a:t>
            </a:r>
            <a:r>
              <a:rPr lang="nl-NL" dirty="0" err="1"/>
              <a:t>going</a:t>
            </a:r>
            <a:r>
              <a:rPr lang="nl-NL" dirty="0"/>
              <a:t> 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give</a:t>
            </a:r>
            <a:r>
              <a:rPr lang="nl-NL" dirty="0"/>
              <a:t> </a:t>
            </a:r>
            <a:r>
              <a:rPr lang="nl-NL" dirty="0" err="1"/>
              <a:t>children</a:t>
            </a:r>
            <a:r>
              <a:rPr lang="nl-NL" dirty="0"/>
              <a:t> support </a:t>
            </a:r>
            <a:r>
              <a:rPr lang="nl-NL" dirty="0" err="1"/>
              <a:t>for</a:t>
            </a:r>
            <a:r>
              <a:rPr lang="nl-NL" dirty="0"/>
              <a:t>  </a:t>
            </a:r>
            <a:r>
              <a:rPr lang="nl-NL" dirty="0" err="1"/>
              <a:t>what</a:t>
            </a:r>
            <a:r>
              <a:rPr lang="nl-NL" dirty="0"/>
              <a:t> is </a:t>
            </a:r>
            <a:r>
              <a:rPr lang="nl-NL" dirty="0" err="1"/>
              <a:t>called</a:t>
            </a:r>
            <a:r>
              <a:rPr lang="nl-NL" dirty="0"/>
              <a:t> a </a:t>
            </a:r>
            <a:r>
              <a:rPr lang="nl-NL" dirty="0" err="1"/>
              <a:t>normal</a:t>
            </a:r>
            <a:r>
              <a:rPr lang="nl-NL" dirty="0"/>
              <a:t> life, </a:t>
            </a:r>
            <a:r>
              <a:rPr lang="nl-NL" dirty="0" err="1"/>
              <a:t>so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member of a sport club or go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music</a:t>
            </a:r>
            <a:r>
              <a:rPr lang="nl-NL" dirty="0"/>
              <a:t> school et cetera. </a:t>
            </a:r>
          </a:p>
          <a:p>
            <a:r>
              <a:rPr lang="nl-NL" dirty="0" err="1"/>
              <a:t>If</a:t>
            </a:r>
            <a:r>
              <a:rPr lang="nl-NL" dirty="0"/>
              <a:t> a </a:t>
            </a:r>
            <a:r>
              <a:rPr lang="nl-NL" dirty="0" err="1"/>
              <a:t>child</a:t>
            </a:r>
            <a:r>
              <a:rPr lang="nl-NL" dirty="0"/>
              <a:t> changes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secondary</a:t>
            </a:r>
            <a:r>
              <a:rPr lang="nl-NL" dirty="0"/>
              <a:t> school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ask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laptop.</a:t>
            </a:r>
          </a:p>
          <a:p>
            <a:r>
              <a:rPr lang="nl-NL" dirty="0"/>
              <a:t>One of the most prominent </a:t>
            </a:r>
            <a:r>
              <a:rPr lang="nl-NL" dirty="0" err="1"/>
              <a:t>princesses</a:t>
            </a:r>
            <a:r>
              <a:rPr lang="nl-NL" dirty="0"/>
              <a:t>, Laurentien, is </a:t>
            </a:r>
            <a:r>
              <a:rPr lang="nl-NL" dirty="0" err="1"/>
              <a:t>leading</a:t>
            </a:r>
            <a:r>
              <a:rPr lang="nl-NL" dirty="0"/>
              <a:t> special </a:t>
            </a:r>
            <a:r>
              <a:rPr lang="nl-NL" dirty="0" err="1"/>
              <a:t>child</a:t>
            </a:r>
            <a:r>
              <a:rPr lang="nl-NL" dirty="0"/>
              <a:t> </a:t>
            </a:r>
            <a:r>
              <a:rPr lang="nl-NL" dirty="0" err="1"/>
              <a:t>activities</a:t>
            </a:r>
            <a:r>
              <a:rPr lang="nl-NL" dirty="0"/>
              <a:t> </a:t>
            </a:r>
            <a:r>
              <a:rPr lang="nl-NL" dirty="0" err="1"/>
              <a:t>against</a:t>
            </a:r>
            <a:r>
              <a:rPr lang="nl-NL" dirty="0"/>
              <a:t> </a:t>
            </a:r>
            <a:r>
              <a:rPr lang="nl-NL" dirty="0" err="1"/>
              <a:t>poverty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381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7901A-06A5-48B1-B917-1142D632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3. Covid-19 </a:t>
            </a:r>
            <a:r>
              <a:rPr lang="nl-NL" b="1" dirty="0" err="1"/>
              <a:t>pandemic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C892E3-C566-4226-A5D7-35C9B83BD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lock</a:t>
            </a:r>
            <a:r>
              <a:rPr lang="nl-NL" dirty="0"/>
              <a:t> down was a </a:t>
            </a:r>
            <a:r>
              <a:rPr lang="nl-NL" dirty="0" err="1"/>
              <a:t>very</a:t>
            </a:r>
            <a:r>
              <a:rPr lang="nl-NL" dirty="0"/>
              <a:t> </a:t>
            </a:r>
            <a:r>
              <a:rPr lang="nl-NL" dirty="0" err="1"/>
              <a:t>difficult</a:t>
            </a:r>
            <a:r>
              <a:rPr lang="nl-NL" dirty="0"/>
              <a:t> time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 </a:t>
            </a:r>
            <a:r>
              <a:rPr lang="nl-NL" dirty="0" err="1"/>
              <a:t>needed</a:t>
            </a:r>
            <a:r>
              <a:rPr lang="nl-NL" dirty="0"/>
              <a:t> contact. As </a:t>
            </a:r>
            <a:r>
              <a:rPr lang="nl-NL" dirty="0" err="1"/>
              <a:t>elsewhere</a:t>
            </a:r>
            <a:r>
              <a:rPr lang="nl-NL" dirty="0"/>
              <a:t> </a:t>
            </a:r>
            <a:r>
              <a:rPr lang="nl-NL" dirty="0" err="1"/>
              <a:t>elderly</a:t>
            </a:r>
            <a:r>
              <a:rPr lang="nl-NL" dirty="0"/>
              <a:t>, </a:t>
            </a:r>
            <a:r>
              <a:rPr lang="nl-NL" dirty="0" err="1"/>
              <a:t>handicapped</a:t>
            </a:r>
            <a:r>
              <a:rPr lang="nl-NL" dirty="0"/>
              <a:t>, </a:t>
            </a:r>
            <a:r>
              <a:rPr lang="nl-NL" dirty="0" err="1"/>
              <a:t>poor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addicts </a:t>
            </a:r>
            <a:r>
              <a:rPr lang="nl-NL" dirty="0" err="1"/>
              <a:t>were</a:t>
            </a:r>
            <a:r>
              <a:rPr lang="nl-NL" dirty="0"/>
              <a:t> </a:t>
            </a:r>
            <a:r>
              <a:rPr lang="nl-NL" dirty="0" err="1"/>
              <a:t>extremely</a:t>
            </a:r>
            <a:r>
              <a:rPr lang="nl-NL" dirty="0"/>
              <a:t> hard hit.</a:t>
            </a:r>
          </a:p>
          <a:p>
            <a:r>
              <a:rPr lang="nl-NL" dirty="0"/>
              <a:t>It is </a:t>
            </a:r>
            <a:r>
              <a:rPr lang="nl-NL" dirty="0" err="1"/>
              <a:t>now</a:t>
            </a:r>
            <a:r>
              <a:rPr lang="nl-NL" dirty="0"/>
              <a:t> </a:t>
            </a:r>
            <a:r>
              <a:rPr lang="nl-NL" dirty="0" err="1"/>
              <a:t>recognized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full </a:t>
            </a:r>
            <a:r>
              <a:rPr lang="nl-NL" dirty="0" err="1"/>
              <a:t>closure</a:t>
            </a:r>
            <a:r>
              <a:rPr lang="nl-NL" dirty="0"/>
              <a:t> of </a:t>
            </a:r>
            <a:r>
              <a:rPr lang="nl-NL" dirty="0" err="1"/>
              <a:t>nurseries</a:t>
            </a:r>
            <a:r>
              <a:rPr lang="nl-NL" dirty="0"/>
              <a:t> was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way </a:t>
            </a:r>
            <a:r>
              <a:rPr lang="nl-NL" dirty="0" err="1"/>
              <a:t>to</a:t>
            </a:r>
            <a:r>
              <a:rPr lang="nl-NL" dirty="0"/>
              <a:t> act. </a:t>
            </a:r>
          </a:p>
          <a:p>
            <a:r>
              <a:rPr lang="nl-NL" dirty="0"/>
              <a:t>It is </a:t>
            </a:r>
            <a:r>
              <a:rPr lang="nl-NL" dirty="0" err="1"/>
              <a:t>still</a:t>
            </a:r>
            <a:r>
              <a:rPr lang="nl-NL" dirty="0"/>
              <a:t> </a:t>
            </a:r>
            <a:r>
              <a:rPr lang="nl-NL" dirty="0" err="1"/>
              <a:t>not</a:t>
            </a:r>
            <a:r>
              <a:rPr lang="nl-NL" dirty="0"/>
              <a:t> taken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, </a:t>
            </a:r>
            <a:r>
              <a:rPr lang="nl-NL" dirty="0" err="1"/>
              <a:t>especially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politicians</a:t>
            </a:r>
            <a:r>
              <a:rPr lang="nl-NL" dirty="0"/>
              <a:t>,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having</a:t>
            </a:r>
            <a:r>
              <a:rPr lang="nl-NL" dirty="0"/>
              <a:t> </a:t>
            </a:r>
            <a:r>
              <a:rPr lang="nl-NL" dirty="0" err="1"/>
              <a:t>sufficent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survive</a:t>
            </a:r>
            <a:r>
              <a:rPr lang="nl-NL" dirty="0"/>
              <a:t> is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enough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survive</a:t>
            </a:r>
            <a:r>
              <a:rPr lang="nl-NL" dirty="0"/>
              <a:t> a </a:t>
            </a:r>
            <a:r>
              <a:rPr lang="nl-NL" dirty="0" err="1"/>
              <a:t>lock</a:t>
            </a:r>
            <a:r>
              <a:rPr lang="nl-NL" dirty="0"/>
              <a:t> down </a:t>
            </a:r>
            <a:r>
              <a:rPr lang="nl-NL" dirty="0" err="1"/>
              <a:t>decently</a:t>
            </a:r>
            <a:r>
              <a:rPr lang="nl-NL" dirty="0"/>
              <a:t>.</a:t>
            </a:r>
          </a:p>
          <a:p>
            <a:r>
              <a:rPr lang="nl-NL" dirty="0"/>
              <a:t>We </a:t>
            </a:r>
            <a:r>
              <a:rPr lang="nl-NL" dirty="0" err="1"/>
              <a:t>brought</a:t>
            </a:r>
            <a:r>
              <a:rPr lang="nl-NL" dirty="0"/>
              <a:t> </a:t>
            </a:r>
            <a:r>
              <a:rPr lang="nl-NL" dirty="0" err="1"/>
              <a:t>together</a:t>
            </a:r>
            <a:r>
              <a:rPr lang="nl-NL" dirty="0"/>
              <a:t> </a:t>
            </a:r>
            <a:r>
              <a:rPr lang="nl-NL" dirty="0" err="1"/>
              <a:t>stories</a:t>
            </a:r>
            <a:r>
              <a:rPr lang="nl-NL" dirty="0"/>
              <a:t> of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show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their</a:t>
            </a:r>
            <a:r>
              <a:rPr lang="nl-NL" dirty="0"/>
              <a:t> life. As </a:t>
            </a:r>
            <a:r>
              <a:rPr lang="nl-NL" dirty="0" err="1"/>
              <a:t>there</a:t>
            </a:r>
            <a:r>
              <a:rPr lang="nl-NL" dirty="0"/>
              <a:t> is </a:t>
            </a:r>
            <a:r>
              <a:rPr lang="nl-NL" dirty="0" err="1"/>
              <a:t>Mayim</a:t>
            </a:r>
            <a:r>
              <a:rPr lang="nl-NL" dirty="0"/>
              <a:t>, a </a:t>
            </a:r>
            <a:r>
              <a:rPr lang="nl-NL" dirty="0" err="1"/>
              <a:t>spactic</a:t>
            </a:r>
            <a:r>
              <a:rPr lang="nl-NL" dirty="0"/>
              <a:t>, </a:t>
            </a:r>
            <a:r>
              <a:rPr lang="nl-NL" dirty="0" err="1"/>
              <a:t>handicapped</a:t>
            </a:r>
            <a:r>
              <a:rPr lang="nl-NL" dirty="0"/>
              <a:t> </a:t>
            </a:r>
            <a:r>
              <a:rPr lang="nl-NL" dirty="0" err="1"/>
              <a:t>young</a:t>
            </a:r>
            <a:r>
              <a:rPr lang="nl-NL" dirty="0"/>
              <a:t> </a:t>
            </a:r>
            <a:r>
              <a:rPr lang="nl-NL" dirty="0" err="1"/>
              <a:t>women</a:t>
            </a:r>
            <a:r>
              <a:rPr lang="nl-NL" dirty="0"/>
              <a:t> of 21 </a:t>
            </a:r>
            <a:r>
              <a:rPr lang="nl-NL" dirty="0" err="1"/>
              <a:t>years</a:t>
            </a:r>
            <a:r>
              <a:rPr lang="nl-NL" dirty="0"/>
              <a:t>. For her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current</a:t>
            </a:r>
            <a:r>
              <a:rPr lang="nl-NL" dirty="0"/>
              <a:t> </a:t>
            </a:r>
            <a:r>
              <a:rPr lang="nl-NL" dirty="0" err="1"/>
              <a:t>ime</a:t>
            </a:r>
            <a:r>
              <a:rPr lang="nl-NL" dirty="0"/>
              <a:t> is extra </a:t>
            </a:r>
            <a:r>
              <a:rPr lang="nl-NL" dirty="0" err="1"/>
              <a:t>disturbing</a:t>
            </a:r>
            <a:r>
              <a:rPr lang="nl-NL" dirty="0"/>
              <a:t>. It is </a:t>
            </a:r>
            <a:r>
              <a:rPr lang="nl-NL" dirty="0" err="1"/>
              <a:t>dangerous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her </a:t>
            </a:r>
            <a:r>
              <a:rPr lang="nl-NL" dirty="0" err="1"/>
              <a:t>to</a:t>
            </a:r>
            <a:r>
              <a:rPr lang="nl-NL" dirty="0"/>
              <a:t> meet </a:t>
            </a:r>
            <a:r>
              <a:rPr lang="nl-NL" dirty="0" err="1"/>
              <a:t>other</a:t>
            </a:r>
            <a:r>
              <a:rPr lang="nl-NL" dirty="0"/>
              <a:t>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than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parents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is </a:t>
            </a:r>
            <a:r>
              <a:rPr lang="nl-NL" dirty="0" err="1"/>
              <a:t>impossible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go </a:t>
            </a:r>
            <a:r>
              <a:rPr lang="nl-NL" dirty="0" err="1"/>
              <a:t>to</a:t>
            </a:r>
            <a:r>
              <a:rPr lang="nl-NL" dirty="0"/>
              <a:t> her </a:t>
            </a:r>
            <a:r>
              <a:rPr lang="nl-NL" dirty="0" err="1"/>
              <a:t>daily</a:t>
            </a:r>
            <a:r>
              <a:rPr lang="nl-NL" dirty="0"/>
              <a:t> </a:t>
            </a:r>
            <a:r>
              <a:rPr lang="nl-NL" dirty="0" err="1"/>
              <a:t>activity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family zoo </a:t>
            </a:r>
            <a:r>
              <a:rPr lang="nl-NL" dirty="0" err="1"/>
              <a:t>nearby</a:t>
            </a:r>
            <a:r>
              <a:rPr lang="nl-N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048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8AB603-9B76-44CA-B5B7-EB69F1D5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4. </a:t>
            </a:r>
            <a:r>
              <a:rPr lang="nl-NL" b="1" dirty="0" err="1"/>
              <a:t>Debts</a:t>
            </a:r>
            <a:r>
              <a:rPr lang="nl-NL" b="1" dirty="0"/>
              <a:t> 	</a:t>
            </a:r>
            <a:br>
              <a:rPr lang="nl-NL" b="1" dirty="0"/>
            </a:br>
            <a:r>
              <a:rPr lang="en-US" dirty="0"/>
              <a:t>As a result of Covid-19, the number of households with debt will grow to between 1.5 and 2.6 million in 2021, of which 41% are struggling with problematic debts.</a:t>
            </a:r>
            <a:endParaRPr lang="nl-NL" b="1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3ED7B6-8C50-4641-90A9-EC71A9313B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2800" dirty="0" err="1"/>
              <a:t>You</a:t>
            </a:r>
            <a:r>
              <a:rPr lang="nl-NL" sz="2800" dirty="0"/>
              <a:t> </a:t>
            </a:r>
            <a:r>
              <a:rPr lang="nl-NL" sz="2800" dirty="0" err="1"/>
              <a:t>can</a:t>
            </a:r>
            <a:r>
              <a:rPr lang="nl-NL" sz="2800" dirty="0"/>
              <a:t> </a:t>
            </a:r>
            <a:r>
              <a:rPr lang="nl-NL" sz="2800" dirty="0" err="1"/>
              <a:t>find</a:t>
            </a:r>
            <a:r>
              <a:rPr lang="nl-NL" sz="2800" dirty="0"/>
              <a:t> more </a:t>
            </a:r>
            <a:r>
              <a:rPr lang="nl-NL" sz="2800" dirty="0" err="1"/>
              <a:t>detailled</a:t>
            </a:r>
            <a:r>
              <a:rPr lang="nl-NL" sz="2800" dirty="0"/>
              <a:t> information in </a:t>
            </a:r>
            <a:r>
              <a:rPr lang="nl-NL" sz="2800" dirty="0" err="1"/>
              <a:t>our</a:t>
            </a:r>
            <a:r>
              <a:rPr lang="nl-NL" sz="2800" dirty="0"/>
              <a:t> PW</a:t>
            </a:r>
          </a:p>
        </p:txBody>
      </p:sp>
    </p:spTree>
    <p:extLst>
      <p:ext uri="{BB962C8B-B14F-4D97-AF65-F5344CB8AC3E}">
        <p14:creationId xmlns:p14="http://schemas.microsoft.com/office/powerpoint/2010/main" val="380789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BA9BB-6257-43F7-8F87-FDE97FC4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5. </a:t>
            </a:r>
            <a:r>
              <a:rPr lang="nl-NL" b="1" dirty="0" err="1"/>
              <a:t>Local</a:t>
            </a:r>
            <a:r>
              <a:rPr lang="nl-NL" b="1" dirty="0"/>
              <a:t> </a:t>
            </a:r>
            <a:r>
              <a:rPr lang="nl-NL" b="1" dirty="0" err="1"/>
              <a:t>Poverty</a:t>
            </a:r>
            <a:r>
              <a:rPr lang="nl-NL" b="1" dirty="0"/>
              <a:t> Policy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2AC6C8-CC85-4AFD-A273-E8D7EDE10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Sinke </a:t>
            </a:r>
            <a:r>
              <a:rPr lang="nl-NL" dirty="0"/>
              <a:t>1989 a system of </a:t>
            </a:r>
            <a:r>
              <a:rPr lang="nl-NL" dirty="0" err="1"/>
              <a:t>local</a:t>
            </a:r>
            <a:r>
              <a:rPr lang="nl-NL" dirty="0"/>
              <a:t> </a:t>
            </a:r>
            <a:r>
              <a:rPr lang="nl-NL" dirty="0" err="1"/>
              <a:t>poverty</a:t>
            </a:r>
            <a:r>
              <a:rPr lang="nl-NL" dirty="0"/>
              <a:t> policy is </a:t>
            </a:r>
            <a:r>
              <a:rPr lang="nl-NL" dirty="0" err="1"/>
              <a:t>established</a:t>
            </a:r>
            <a:r>
              <a:rPr lang="nl-NL" dirty="0"/>
              <a:t>. One of the </a:t>
            </a:r>
            <a:r>
              <a:rPr lang="nl-NL" dirty="0" err="1"/>
              <a:t>founders</a:t>
            </a:r>
            <a:r>
              <a:rPr lang="nl-NL" dirty="0"/>
              <a:t> of EAPN NL was </a:t>
            </a:r>
            <a:r>
              <a:rPr lang="nl-NL" dirty="0" err="1"/>
              <a:t>involved</a:t>
            </a:r>
            <a:r>
              <a:rPr lang="nl-NL" dirty="0"/>
              <a:t> in </a:t>
            </a:r>
            <a:r>
              <a:rPr lang="nl-NL" dirty="0" err="1"/>
              <a:t>creating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system.</a:t>
            </a:r>
          </a:p>
          <a:p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makes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easy </a:t>
            </a:r>
            <a:r>
              <a:rPr lang="nl-NL" dirty="0" err="1"/>
              <a:t>to</a:t>
            </a:r>
            <a:r>
              <a:rPr lang="nl-NL" dirty="0"/>
              <a:t> put in extra money, is </a:t>
            </a:r>
            <a:r>
              <a:rPr lang="nl-NL" dirty="0" err="1"/>
              <a:t>is</a:t>
            </a:r>
            <a:r>
              <a:rPr lang="nl-NL" dirty="0"/>
              <a:t> </a:t>
            </a:r>
            <a:r>
              <a:rPr lang="nl-NL" dirty="0" err="1"/>
              <a:t>done</a:t>
            </a:r>
            <a:r>
              <a:rPr lang="nl-NL" dirty="0"/>
              <a:t> 5 </a:t>
            </a:r>
            <a:r>
              <a:rPr lang="nl-NL" dirty="0" err="1"/>
              <a:t>years</a:t>
            </a:r>
            <a:r>
              <a:rPr lang="nl-NL" dirty="0"/>
              <a:t> </a:t>
            </a:r>
            <a:r>
              <a:rPr lang="nl-NL" dirty="0" err="1"/>
              <a:t>ago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Child </a:t>
            </a:r>
            <a:r>
              <a:rPr lang="nl-NL" dirty="0" err="1"/>
              <a:t>Poverty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Debts</a:t>
            </a:r>
            <a:r>
              <a:rPr lang="nl-NL" dirty="0"/>
              <a:t>. Both items 100 </a:t>
            </a:r>
            <a:r>
              <a:rPr lang="nl-NL" dirty="0" err="1"/>
              <a:t>million</a:t>
            </a:r>
            <a:r>
              <a:rPr lang="nl-NL" dirty="0"/>
              <a:t> extra per </a:t>
            </a:r>
            <a:r>
              <a:rPr lang="nl-NL" dirty="0" err="1"/>
              <a:t>year</a:t>
            </a:r>
            <a:r>
              <a:rPr lang="nl-NL" dirty="0"/>
              <a:t>.</a:t>
            </a:r>
          </a:p>
          <a:p>
            <a:r>
              <a:rPr lang="nl-NL" dirty="0"/>
              <a:t>As a member of the </a:t>
            </a:r>
            <a:r>
              <a:rPr lang="nl-NL" dirty="0" err="1"/>
              <a:t>Task</a:t>
            </a:r>
            <a:r>
              <a:rPr lang="nl-NL" dirty="0"/>
              <a:t> Force ‘Poverty &amp; </a:t>
            </a:r>
            <a:r>
              <a:rPr lang="nl-NL" dirty="0" err="1"/>
              <a:t>Debts</a:t>
            </a:r>
            <a:r>
              <a:rPr lang="nl-NL" dirty="0"/>
              <a:t>’ of the G40 (</a:t>
            </a:r>
            <a:r>
              <a:rPr lang="nl-NL" dirty="0" err="1"/>
              <a:t>cities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over 100.000 </a:t>
            </a:r>
            <a:r>
              <a:rPr lang="nl-NL" dirty="0" err="1"/>
              <a:t>inhabitants</a:t>
            </a:r>
            <a:r>
              <a:rPr lang="nl-NL" dirty="0"/>
              <a:t>) EAPN NL is one of </a:t>
            </a:r>
            <a:r>
              <a:rPr lang="nl-NL" dirty="0" err="1"/>
              <a:t>those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 are </a:t>
            </a:r>
            <a:r>
              <a:rPr lang="nl-NL" dirty="0" err="1"/>
              <a:t>involved</a:t>
            </a:r>
            <a:r>
              <a:rPr lang="nl-NL" dirty="0"/>
              <a:t> in the </a:t>
            </a:r>
            <a:r>
              <a:rPr lang="nl-NL" dirty="0" err="1"/>
              <a:t>discussion</a:t>
            </a:r>
            <a:r>
              <a:rPr lang="nl-NL" dirty="0"/>
              <a:t>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improve</a:t>
            </a:r>
            <a:r>
              <a:rPr lang="nl-NL" dirty="0"/>
              <a:t> the system. </a:t>
            </a:r>
          </a:p>
          <a:p>
            <a:r>
              <a:rPr lang="nl-NL" dirty="0"/>
              <a:t>We </a:t>
            </a:r>
            <a:r>
              <a:rPr lang="nl-NL" dirty="0" err="1"/>
              <a:t>see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very</a:t>
            </a:r>
            <a:r>
              <a:rPr lang="nl-NL" dirty="0"/>
              <a:t> long time </a:t>
            </a:r>
            <a:r>
              <a:rPr lang="nl-NL" dirty="0" err="1"/>
              <a:t>now</a:t>
            </a:r>
            <a:r>
              <a:rPr lang="nl-NL" dirty="0"/>
              <a:t>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municipalities</a:t>
            </a:r>
            <a:r>
              <a:rPr lang="nl-NL" dirty="0"/>
              <a:t> </a:t>
            </a:r>
            <a:r>
              <a:rPr lang="nl-NL" dirty="0" err="1"/>
              <a:t>struggle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hard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find</a:t>
            </a:r>
            <a:r>
              <a:rPr lang="nl-NL" dirty="0"/>
              <a:t> </a:t>
            </a:r>
            <a:r>
              <a:rPr lang="nl-NL" dirty="0" err="1"/>
              <a:t>solutions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support out of </a:t>
            </a:r>
            <a:r>
              <a:rPr lang="nl-NL" dirty="0" err="1"/>
              <a:t>the</a:t>
            </a:r>
            <a:r>
              <a:rPr lang="nl-NL" dirty="0"/>
              <a:t> system </a:t>
            </a:r>
            <a:r>
              <a:rPr lang="nl-NL" dirty="0" err="1"/>
              <a:t>people</a:t>
            </a:r>
            <a:r>
              <a:rPr lang="nl-NL" dirty="0"/>
              <a:t> in </a:t>
            </a:r>
            <a:r>
              <a:rPr lang="nl-NL" dirty="0" err="1"/>
              <a:t>poverty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exclusion</a:t>
            </a:r>
            <a:r>
              <a:rPr lang="nl-NL" dirty="0"/>
              <a:t>. It is </a:t>
            </a:r>
            <a:r>
              <a:rPr lang="nl-NL" dirty="0" err="1"/>
              <a:t>however</a:t>
            </a:r>
            <a:r>
              <a:rPr lang="nl-NL" dirty="0"/>
              <a:t>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enough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60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9F7FC882-2861-404B-B720-2706DDBA1920}"/>
              </a:ext>
            </a:extLst>
          </p:cNvPr>
          <p:cNvSpPr txBox="1"/>
          <p:nvPr/>
        </p:nvSpPr>
        <p:spPr>
          <a:xfrm>
            <a:off x="1005840" y="621792"/>
            <a:ext cx="100584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dirty="0"/>
              <a:t>6. </a:t>
            </a:r>
            <a:r>
              <a:rPr lang="nl-NL" sz="3200" b="1" dirty="0" err="1"/>
              <a:t>Our</a:t>
            </a:r>
            <a:r>
              <a:rPr lang="nl-NL" sz="3200" b="1" dirty="0"/>
              <a:t> </a:t>
            </a:r>
            <a:r>
              <a:rPr lang="nl-NL" sz="3200" b="1" dirty="0" err="1"/>
              <a:t>reaction</a:t>
            </a:r>
            <a:r>
              <a:rPr lang="nl-NL" sz="3200" b="1" dirty="0"/>
              <a:t> on </a:t>
            </a:r>
            <a:r>
              <a:rPr lang="nl-NL" sz="3200" b="1" dirty="0" err="1"/>
              <a:t>the</a:t>
            </a:r>
            <a:r>
              <a:rPr lang="nl-NL" sz="3200" b="1" dirty="0"/>
              <a:t> NRP</a:t>
            </a:r>
          </a:p>
          <a:p>
            <a:endParaRPr lang="nl-NL" sz="3200" b="1" dirty="0"/>
          </a:p>
          <a:p>
            <a:r>
              <a:rPr lang="nl-NL" sz="2400" dirty="0"/>
              <a:t>Housing is , as in </a:t>
            </a:r>
            <a:r>
              <a:rPr lang="nl-NL" sz="2400" dirty="0" err="1"/>
              <a:t>all</a:t>
            </a:r>
            <a:r>
              <a:rPr lang="nl-NL" sz="2400" dirty="0"/>
              <a:t> </a:t>
            </a:r>
            <a:r>
              <a:rPr lang="nl-NL" sz="2400" dirty="0" err="1"/>
              <a:t>countries</a:t>
            </a:r>
            <a:r>
              <a:rPr lang="nl-NL" sz="2400" dirty="0"/>
              <a:t>, one of the big issues. </a:t>
            </a:r>
          </a:p>
          <a:p>
            <a:r>
              <a:rPr lang="nl-NL" sz="2400" dirty="0"/>
              <a:t>We </a:t>
            </a:r>
            <a:r>
              <a:rPr lang="nl-NL" sz="2400" dirty="0" err="1"/>
              <a:t>did</a:t>
            </a:r>
            <a:r>
              <a:rPr lang="nl-NL" sz="2400" dirty="0"/>
              <a:t> </a:t>
            </a:r>
            <a:r>
              <a:rPr lang="nl-NL" sz="2400" dirty="0" err="1"/>
              <a:t>not</a:t>
            </a:r>
            <a:r>
              <a:rPr lang="nl-NL" sz="2400" dirty="0"/>
              <a:t> point </a:t>
            </a:r>
            <a:r>
              <a:rPr lang="nl-NL" sz="2400" dirty="0" err="1"/>
              <a:t>it</a:t>
            </a:r>
            <a:r>
              <a:rPr lang="nl-NL" sz="2400" dirty="0"/>
              <a:t> out in </a:t>
            </a:r>
            <a:r>
              <a:rPr lang="nl-NL" sz="2400" dirty="0" err="1"/>
              <a:t>the</a:t>
            </a:r>
            <a:r>
              <a:rPr lang="nl-NL" sz="2400" dirty="0"/>
              <a:t> PW, but have </a:t>
            </a:r>
            <a:r>
              <a:rPr lang="nl-NL" sz="2400" dirty="0" err="1"/>
              <a:t>introduced</a:t>
            </a:r>
            <a:r>
              <a:rPr lang="nl-NL" sz="2400" dirty="0"/>
              <a:t> </a:t>
            </a:r>
            <a:r>
              <a:rPr lang="nl-NL" sz="2400" dirty="0" err="1"/>
              <a:t>our</a:t>
            </a:r>
            <a:r>
              <a:rPr lang="nl-NL" sz="2400" dirty="0"/>
              <a:t> </a:t>
            </a:r>
            <a:r>
              <a:rPr lang="nl-NL" sz="2400" dirty="0" err="1"/>
              <a:t>thoughts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opinion in </a:t>
            </a:r>
            <a:r>
              <a:rPr lang="nl-NL" sz="2400" dirty="0" err="1"/>
              <a:t>our</a:t>
            </a:r>
            <a:r>
              <a:rPr lang="nl-NL" sz="2400" dirty="0"/>
              <a:t> </a:t>
            </a:r>
            <a:r>
              <a:rPr lang="nl-NL" sz="2400" dirty="0" err="1"/>
              <a:t>reaction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National Reform Program in </a:t>
            </a:r>
            <a:r>
              <a:rPr lang="nl-NL" sz="2400" dirty="0" err="1"/>
              <a:t>March</a:t>
            </a:r>
            <a:r>
              <a:rPr lang="nl-NL" sz="2400" dirty="0"/>
              <a:t>.  </a:t>
            </a:r>
          </a:p>
          <a:p>
            <a:r>
              <a:rPr lang="nl-NL" sz="2400" dirty="0" err="1"/>
              <a:t>What</a:t>
            </a:r>
            <a:r>
              <a:rPr lang="nl-NL" sz="2400" dirty="0"/>
              <a:t> we </a:t>
            </a:r>
            <a:r>
              <a:rPr lang="nl-NL" sz="2400" dirty="0" err="1"/>
              <a:t>need</a:t>
            </a:r>
            <a:r>
              <a:rPr lang="nl-NL" sz="2400" dirty="0"/>
              <a:t> is </a:t>
            </a:r>
            <a:r>
              <a:rPr lang="nl-NL" sz="2400" dirty="0" err="1"/>
              <a:t>not</a:t>
            </a:r>
            <a:r>
              <a:rPr lang="nl-NL" sz="2400" dirty="0"/>
              <a:t> </a:t>
            </a:r>
            <a:r>
              <a:rPr lang="nl-NL" sz="2400" dirty="0" err="1"/>
              <a:t>just</a:t>
            </a:r>
            <a:r>
              <a:rPr lang="nl-NL" sz="2400" dirty="0"/>
              <a:t> building new </a:t>
            </a:r>
            <a:r>
              <a:rPr lang="nl-NL" sz="2400" dirty="0" err="1"/>
              <a:t>houses</a:t>
            </a:r>
            <a:r>
              <a:rPr lang="nl-NL" sz="2400" dirty="0"/>
              <a:t>, but </a:t>
            </a:r>
            <a:r>
              <a:rPr lang="nl-NL" sz="2400" dirty="0" err="1"/>
              <a:t>to</a:t>
            </a:r>
            <a:r>
              <a:rPr lang="nl-NL" sz="2400" dirty="0"/>
              <a:t> make </a:t>
            </a:r>
            <a:r>
              <a:rPr lang="nl-NL" sz="2400" dirty="0" err="1"/>
              <a:t>them</a:t>
            </a:r>
            <a:r>
              <a:rPr lang="nl-NL" sz="2400" dirty="0"/>
              <a:t> </a:t>
            </a:r>
            <a:r>
              <a:rPr lang="nl-NL" sz="2400" dirty="0" err="1"/>
              <a:t>social</a:t>
            </a:r>
            <a:r>
              <a:rPr lang="nl-NL" sz="2400" dirty="0"/>
              <a:t> </a:t>
            </a:r>
            <a:r>
              <a:rPr lang="nl-NL" sz="2400" dirty="0" err="1"/>
              <a:t>houses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affordable</a:t>
            </a:r>
            <a:r>
              <a:rPr lang="nl-NL" sz="2400" dirty="0"/>
              <a:t> </a:t>
            </a:r>
            <a:r>
              <a:rPr lang="nl-NL" sz="2400" dirty="0" err="1"/>
              <a:t>rents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well </a:t>
            </a:r>
            <a:r>
              <a:rPr lang="nl-NL" sz="2400" dirty="0" err="1"/>
              <a:t>isolated</a:t>
            </a:r>
            <a:r>
              <a:rPr lang="nl-NL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7685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1F476D-F52E-4B0B-BE6E-680CD8CA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b="1" dirty="0" err="1"/>
              <a:t>Thank</a:t>
            </a:r>
            <a:r>
              <a:rPr lang="nl-NL" b="1" dirty="0"/>
              <a:t> </a:t>
            </a:r>
            <a:r>
              <a:rPr lang="nl-NL" b="1" dirty="0" err="1"/>
              <a:t>you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57F34D-CB89-4C46-8E54-4F283B6DB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b="1" dirty="0"/>
          </a:p>
          <a:p>
            <a:pPr marL="0" indent="0">
              <a:buNone/>
            </a:pPr>
            <a:r>
              <a:rPr lang="nl-NL" sz="3600" b="1" dirty="0"/>
              <a:t>Sonja Leemkuil, EAPN Netherlands</a:t>
            </a:r>
          </a:p>
          <a:p>
            <a:pPr marL="0" indent="0">
              <a:buNone/>
            </a:pPr>
            <a:r>
              <a:rPr lang="nl-NL" sz="3600" b="1" dirty="0"/>
              <a:t>EAPN EUISG </a:t>
            </a:r>
            <a:r>
              <a:rPr lang="nl-NL" sz="3600" b="1" dirty="0" err="1"/>
              <a:t>webinar</a:t>
            </a:r>
            <a:r>
              <a:rPr lang="nl-NL" sz="3600" b="1" dirty="0"/>
              <a:t> 24th of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3420563388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1570</TotalTime>
  <Words>761</Words>
  <Application>Microsoft Office PowerPoint</Application>
  <PresentationFormat>Breedbeeld</PresentationFormat>
  <Paragraphs>68</Paragraphs>
  <Slides>9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Condensspoor</vt:lpstr>
      <vt:lpstr> Poverty Watch 2020</vt:lpstr>
      <vt:lpstr>Assumptions</vt:lpstr>
      <vt:lpstr>1. Minimumincome 2020  The Minimum Income changes each 6 months.   The Statutory Minimum Wage increases on the 1st of January and the 1st of July   The Minimum Income is a follower as is the State Pension  The increase on the MI per 1 Jan was 1,1% plus a small decrease of the taxes. Per 1st of July it was 0,7%.  </vt:lpstr>
      <vt:lpstr>2. Child Poverty</vt:lpstr>
      <vt:lpstr>3. Covid-19 pandemic</vt:lpstr>
      <vt:lpstr>4. Debts   As a result of Covid-19, the number of households with debt will grow to between 1.5 and 2.6 million in 2021, of which 41% are struggling with problematic debts.</vt:lpstr>
      <vt:lpstr>5. Local Poverty Policy</vt:lpstr>
      <vt:lpstr>PowerPoint-presentatie</vt:lpstr>
      <vt:lpstr>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Watch 2020</dc:title>
  <dc:creator>Jo Bothmer</dc:creator>
  <cp:lastModifiedBy>Sonja</cp:lastModifiedBy>
  <cp:revision>18</cp:revision>
  <dcterms:created xsi:type="dcterms:W3CDTF">2020-09-22T17:34:05Z</dcterms:created>
  <dcterms:modified xsi:type="dcterms:W3CDTF">2020-09-23T22:15:51Z</dcterms:modified>
</cp:coreProperties>
</file>